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1"/>
  </p:notesMasterIdLst>
  <p:handoutMasterIdLst>
    <p:handoutMasterId r:id="rId32"/>
  </p:handoutMasterIdLst>
  <p:sldIdLst>
    <p:sldId id="331" r:id="rId2"/>
    <p:sldId id="350" r:id="rId3"/>
    <p:sldId id="334" r:id="rId4"/>
    <p:sldId id="369" r:id="rId5"/>
    <p:sldId id="370" r:id="rId6"/>
    <p:sldId id="371" r:id="rId7"/>
    <p:sldId id="372" r:id="rId8"/>
    <p:sldId id="373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3" r:id="rId19"/>
    <p:sldId id="384" r:id="rId20"/>
    <p:sldId id="387" r:id="rId21"/>
    <p:sldId id="388" r:id="rId22"/>
    <p:sldId id="393" r:id="rId23"/>
    <p:sldId id="394" r:id="rId24"/>
    <p:sldId id="401" r:id="rId25"/>
    <p:sldId id="402" r:id="rId26"/>
    <p:sldId id="405" r:id="rId27"/>
    <p:sldId id="406" r:id="rId28"/>
    <p:sldId id="407" r:id="rId29"/>
    <p:sldId id="408" r:id="rId30"/>
  </p:sldIdLst>
  <p:sldSz cx="9144000" cy="6858000" type="screen4x3"/>
  <p:notesSz cx="6669088" cy="9820275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800000"/>
    <a:srgbClr val="FF0000"/>
    <a:srgbClr val="CC0000"/>
    <a:srgbClr val="000099"/>
    <a:srgbClr val="66FF33"/>
    <a:srgbClr val="663300"/>
    <a:srgbClr val="0000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81" autoAdjust="0"/>
    <p:restoredTop sz="99179" autoAdjust="0"/>
  </p:normalViewPr>
  <p:slideViewPr>
    <p:cSldViewPr>
      <p:cViewPr varScale="1">
        <p:scale>
          <a:sx n="70" d="100"/>
          <a:sy n="70" d="100"/>
        </p:scale>
        <p:origin x="-2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9.xml"/><Relationship Id="rId13" Type="http://schemas.openxmlformats.org/officeDocument/2006/relationships/slide" Target="slides/slide14.xml"/><Relationship Id="rId18" Type="http://schemas.openxmlformats.org/officeDocument/2006/relationships/slide" Target="slides/slide19.xml"/><Relationship Id="rId26" Type="http://schemas.openxmlformats.org/officeDocument/2006/relationships/slide" Target="slides/slide27.xml"/><Relationship Id="rId3" Type="http://schemas.openxmlformats.org/officeDocument/2006/relationships/slide" Target="slides/slide3.xml"/><Relationship Id="rId21" Type="http://schemas.openxmlformats.org/officeDocument/2006/relationships/slide" Target="slides/slide22.xml"/><Relationship Id="rId7" Type="http://schemas.openxmlformats.org/officeDocument/2006/relationships/slide" Target="slides/slide8.xml"/><Relationship Id="rId12" Type="http://schemas.openxmlformats.org/officeDocument/2006/relationships/slide" Target="slides/slide13.xml"/><Relationship Id="rId17" Type="http://schemas.openxmlformats.org/officeDocument/2006/relationships/slide" Target="slides/slide18.xml"/><Relationship Id="rId25" Type="http://schemas.openxmlformats.org/officeDocument/2006/relationships/slide" Target="slides/slide26.xml"/><Relationship Id="rId2" Type="http://schemas.openxmlformats.org/officeDocument/2006/relationships/slide" Target="slides/slide2.xml"/><Relationship Id="rId16" Type="http://schemas.openxmlformats.org/officeDocument/2006/relationships/slide" Target="slides/slide17.xml"/><Relationship Id="rId20" Type="http://schemas.openxmlformats.org/officeDocument/2006/relationships/slide" Target="slides/slide21.xml"/><Relationship Id="rId1" Type="http://schemas.openxmlformats.org/officeDocument/2006/relationships/slide" Target="slides/slide1.xml"/><Relationship Id="rId6" Type="http://schemas.openxmlformats.org/officeDocument/2006/relationships/slide" Target="slides/slide7.xml"/><Relationship Id="rId11" Type="http://schemas.openxmlformats.org/officeDocument/2006/relationships/slide" Target="slides/slide12.xml"/><Relationship Id="rId24" Type="http://schemas.openxmlformats.org/officeDocument/2006/relationships/slide" Target="slides/slide25.xml"/><Relationship Id="rId5" Type="http://schemas.openxmlformats.org/officeDocument/2006/relationships/slide" Target="slides/slide6.xml"/><Relationship Id="rId15" Type="http://schemas.openxmlformats.org/officeDocument/2006/relationships/slide" Target="slides/slide16.xml"/><Relationship Id="rId23" Type="http://schemas.openxmlformats.org/officeDocument/2006/relationships/slide" Target="slides/slide24.xml"/><Relationship Id="rId28" Type="http://schemas.openxmlformats.org/officeDocument/2006/relationships/slide" Target="slides/slide29.xml"/><Relationship Id="rId10" Type="http://schemas.openxmlformats.org/officeDocument/2006/relationships/slide" Target="slides/slide11.xml"/><Relationship Id="rId19" Type="http://schemas.openxmlformats.org/officeDocument/2006/relationships/slide" Target="slides/slide20.xml"/><Relationship Id="rId4" Type="http://schemas.openxmlformats.org/officeDocument/2006/relationships/slide" Target="slides/slide5.xml"/><Relationship Id="rId9" Type="http://schemas.openxmlformats.org/officeDocument/2006/relationships/slide" Target="slides/slide10.xml"/><Relationship Id="rId14" Type="http://schemas.openxmlformats.org/officeDocument/2006/relationships/slide" Target="slides/slide15.xml"/><Relationship Id="rId22" Type="http://schemas.openxmlformats.org/officeDocument/2006/relationships/slide" Target="slides/slide23.xml"/><Relationship Id="rId27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518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9838" y="0"/>
            <a:ext cx="288925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518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29738"/>
            <a:ext cx="288925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518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9838" y="9329738"/>
            <a:ext cx="288925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6877CAA-CEBF-42E1-8704-8F027688D51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9475" y="736600"/>
            <a:ext cx="4910138" cy="3683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664075"/>
            <a:ext cx="4891088" cy="4419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904875" y="349250"/>
            <a:ext cx="2800350" cy="387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algn="l"/>
            <a:r>
              <a:rPr kumimoji="1" lang="zh-CN" altLang="en-US" sz="1200"/>
              <a:t>清华大学</a:t>
            </a:r>
            <a:r>
              <a:rPr kumimoji="1" lang="en-US" altLang="zh-CN" sz="1200"/>
              <a:t>《</a:t>
            </a:r>
            <a:r>
              <a:rPr kumimoji="1" lang="zh-CN" altLang="en-US" sz="1200"/>
              <a:t>计算机文化基础</a:t>
            </a:r>
            <a:r>
              <a:rPr kumimoji="1" lang="en-US" altLang="zh-CN" sz="1200"/>
              <a:t>》</a:t>
            </a:r>
            <a:r>
              <a:rPr kumimoji="1" lang="zh-CN" altLang="en-US" sz="1200"/>
              <a:t>电子教案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3679825" y="349250"/>
            <a:ext cx="2100263" cy="387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algn="r"/>
            <a:r>
              <a:rPr kumimoji="1" lang="en-US" altLang="zh-CN" sz="1200"/>
              <a:t>2003</a:t>
            </a:r>
            <a:r>
              <a:rPr kumimoji="1" lang="zh-CN" altLang="en-US" sz="1200"/>
              <a:t>年</a:t>
            </a:r>
            <a:r>
              <a:rPr kumimoji="1" lang="en-US" altLang="zh-CN" sz="1200"/>
              <a:t>3</a:t>
            </a:r>
            <a:r>
              <a:rPr kumimoji="1" lang="zh-CN" altLang="en-US" sz="1200"/>
              <a:t>月</a:t>
            </a:r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889000" y="9166225"/>
            <a:ext cx="4965700" cy="3270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anchor="b"/>
          <a:lstStyle/>
          <a:p>
            <a:fld id="{9DA84FE9-FF26-4AD2-A1DE-FBB4F3BF7360}" type="slidenum">
              <a:rPr kumimoji="1" lang="en-US" altLang="zh-CN" sz="1200"/>
              <a:pPr/>
              <a:t>‹#›</a:t>
            </a:fld>
            <a:r>
              <a:rPr kumimoji="1" lang="en-US" altLang="zh-CN" sz="1200"/>
              <a:t> </a:t>
            </a:r>
            <a:r>
              <a:rPr kumimoji="1" lang="zh-CN" altLang="en-US" sz="1200"/>
              <a:t>页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43" name="Rectangle 2051"/>
          <p:cNvSpPr>
            <a:spLocks noGrp="1" noChangeArrowheads="1"/>
          </p:cNvSpPr>
          <p:nvPr>
            <p:ph type="body" idx="1"/>
          </p:nvPr>
        </p:nvSpPr>
        <p:spPr>
          <a:ln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1331" name="Rectangle 3"/>
          <p:cNvSpPr>
            <a:spLocks noGrp="1" noChangeArrowheads="1"/>
          </p:cNvSpPr>
          <p:nvPr>
            <p:ph type="body" idx="1"/>
          </p:nvPr>
        </p:nvSpPr>
        <p:spPr>
          <a:ln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57200"/>
            <a:ext cx="2286000" cy="5105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457200"/>
            <a:ext cx="6705600" cy="5105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676400"/>
            <a:ext cx="32385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05300" y="1676400"/>
            <a:ext cx="32385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36" name="AutoShape 20"/>
          <p:cNvSpPr>
            <a:spLocks noChangeArrowheads="1"/>
          </p:cNvSpPr>
          <p:nvPr/>
        </p:nvSpPr>
        <p:spPr bwMode="auto">
          <a:xfrm>
            <a:off x="0" y="228600"/>
            <a:ext cx="8763000" cy="6629400"/>
          </a:xfrm>
          <a:prstGeom prst="rtTriangle">
            <a:avLst/>
          </a:prstGeom>
          <a:gradFill rotWithShape="0">
            <a:gsLst>
              <a:gs pos="0">
                <a:srgbClr val="99CCFF"/>
              </a:gs>
              <a:gs pos="100000">
                <a:srgbClr val="99CCFF">
                  <a:gamma/>
                  <a:tint val="5372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0" name="Rectangle 24"/>
          <p:cNvSpPr>
            <a:spLocks noChangeArrowheads="1"/>
          </p:cNvSpPr>
          <p:nvPr/>
        </p:nvSpPr>
        <p:spPr bwMode="auto">
          <a:xfrm>
            <a:off x="0" y="457200"/>
            <a:ext cx="9144000" cy="1143000"/>
          </a:xfrm>
          <a:prstGeom prst="rect">
            <a:avLst/>
          </a:prstGeom>
          <a:gradFill rotWithShape="0">
            <a:gsLst>
              <a:gs pos="0">
                <a:srgbClr val="99CCFF"/>
              </a:gs>
              <a:gs pos="50000">
                <a:srgbClr val="99CCFF">
                  <a:gamma/>
                  <a:tint val="63529"/>
                  <a:invGamma/>
                </a:srgbClr>
              </a:gs>
              <a:gs pos="100000">
                <a:srgbClr val="99CCFF"/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4572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  Edit Master title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76400"/>
            <a:ext cx="6629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4841" name="Line 25"/>
          <p:cNvSpPr>
            <a:spLocks noChangeShapeType="1"/>
          </p:cNvSpPr>
          <p:nvPr/>
        </p:nvSpPr>
        <p:spPr bwMode="auto">
          <a:xfrm>
            <a:off x="0" y="685800"/>
            <a:ext cx="9144000" cy="0"/>
          </a:xfrm>
          <a:prstGeom prst="line">
            <a:avLst/>
          </a:prstGeom>
          <a:noFill/>
          <a:ln w="12700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2" name="Line 26"/>
          <p:cNvSpPr>
            <a:spLocks noChangeShapeType="1"/>
          </p:cNvSpPr>
          <p:nvPr/>
        </p:nvSpPr>
        <p:spPr bwMode="auto">
          <a:xfrm>
            <a:off x="7848600" y="0"/>
            <a:ext cx="0" cy="6858000"/>
          </a:xfrm>
          <a:prstGeom prst="line">
            <a:avLst/>
          </a:prstGeom>
          <a:noFill/>
          <a:ln w="19050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4" name="Arc 28"/>
          <p:cNvSpPr>
            <a:spLocks/>
          </p:cNvSpPr>
          <p:nvPr/>
        </p:nvSpPr>
        <p:spPr bwMode="auto">
          <a:xfrm rot="16200000" flipH="1">
            <a:off x="6759576" y="865187"/>
            <a:ext cx="3352800" cy="162877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41 w 43200"/>
              <a:gd name="T1" fmla="*/ 22935 h 25639"/>
              <a:gd name="T2" fmla="*/ 42819 w 43200"/>
              <a:gd name="T3" fmla="*/ 25639 h 25639"/>
              <a:gd name="T4" fmla="*/ 21600 w 43200"/>
              <a:gd name="T5" fmla="*/ 21600 h 25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5639" fill="none" extrusionOk="0">
                <a:moveTo>
                  <a:pt x="41" y="22934"/>
                </a:moveTo>
                <a:cubicBezTo>
                  <a:pt x="13" y="22490"/>
                  <a:pt x="0" y="2204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2955"/>
                  <a:pt x="43072" y="24307"/>
                  <a:pt x="42819" y="25639"/>
                </a:cubicBezTo>
              </a:path>
              <a:path w="43200" h="25639" stroke="0" extrusionOk="0">
                <a:moveTo>
                  <a:pt x="41" y="22934"/>
                </a:moveTo>
                <a:cubicBezTo>
                  <a:pt x="13" y="22490"/>
                  <a:pt x="0" y="2204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2955"/>
                  <a:pt x="43072" y="24307"/>
                  <a:pt x="42819" y="25639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>
            <a:solidFill>
              <a:srgbClr val="99CCFF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defTabSz="762000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defTabSz="762000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黑体" pitchFamily="2" charset="-122"/>
          <a:ea typeface="黑体" pitchFamily="2" charset="-122"/>
        </a:defRPr>
      </a:lvl2pPr>
      <a:lvl3pPr algn="l" defTabSz="762000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黑体" pitchFamily="2" charset="-122"/>
          <a:ea typeface="黑体" pitchFamily="2" charset="-122"/>
        </a:defRPr>
      </a:lvl3pPr>
      <a:lvl4pPr algn="l" defTabSz="762000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黑体" pitchFamily="2" charset="-122"/>
          <a:ea typeface="黑体" pitchFamily="2" charset="-122"/>
        </a:defRPr>
      </a:lvl4pPr>
      <a:lvl5pPr algn="l" defTabSz="762000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黑体" pitchFamily="2" charset="-122"/>
          <a:ea typeface="黑体" pitchFamily="2" charset="-122"/>
        </a:defRPr>
      </a:lvl5pPr>
      <a:lvl6pPr marL="457200" algn="l" defTabSz="762000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黑体" pitchFamily="2" charset="-122"/>
          <a:ea typeface="黑体" pitchFamily="2" charset="-122"/>
        </a:defRPr>
      </a:lvl6pPr>
      <a:lvl7pPr marL="914400" algn="l" defTabSz="762000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黑体" pitchFamily="2" charset="-122"/>
          <a:ea typeface="黑体" pitchFamily="2" charset="-122"/>
        </a:defRPr>
      </a:lvl7pPr>
      <a:lvl8pPr marL="1371600" algn="l" defTabSz="762000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黑体" pitchFamily="2" charset="-122"/>
          <a:ea typeface="黑体" pitchFamily="2" charset="-122"/>
        </a:defRPr>
      </a:lvl8pPr>
      <a:lvl9pPr marL="1828800" algn="l" defTabSz="762000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bg2"/>
          </a:solidFill>
          <a:effectLst>
            <a:outerShdw blurRad="38100" dist="38100" dir="2700000" algn="tl">
              <a:srgbClr val="C0C0C0"/>
            </a:outerShdw>
          </a:effectLst>
          <a:latin typeface="黑体" pitchFamily="2" charset="-122"/>
          <a:ea typeface="黑体" pitchFamily="2" charset="-122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Char char="•"/>
        <a:defRPr kumimoji="1" sz="4400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Char char="–"/>
        <a:defRPr kumimoji="1" sz="3600">
          <a:solidFill>
            <a:srgbClr val="4D4D4D"/>
          </a:solidFill>
          <a:latin typeface="+mn-lt"/>
          <a:ea typeface="+mn-ea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kumimoji="1" sz="3600">
          <a:solidFill>
            <a:srgbClr val="4D4D4D"/>
          </a:solidFill>
          <a:latin typeface="+mn-lt"/>
          <a:ea typeface="+mn-ea"/>
        </a:defRPr>
      </a:lvl3pPr>
      <a:lvl4pPr marL="1562100" indent="-228600" algn="l" defTabSz="762000" rtl="0" eaLnBrk="0" fontAlgn="base" hangingPunct="0">
        <a:spcBef>
          <a:spcPct val="20000"/>
        </a:spcBef>
        <a:spcAft>
          <a:spcPct val="0"/>
        </a:spcAft>
        <a:buChar char="–"/>
        <a:defRPr kumimoji="1" sz="3600">
          <a:solidFill>
            <a:srgbClr val="4D4D4D"/>
          </a:solidFill>
          <a:latin typeface="+mn-lt"/>
          <a:ea typeface="+mn-ea"/>
        </a:defRPr>
      </a:lvl4pPr>
      <a:lvl5pPr marL="19812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kumimoji="1" sz="3600">
          <a:solidFill>
            <a:srgbClr val="4D4D4D"/>
          </a:solidFill>
          <a:latin typeface="+mn-lt"/>
          <a:ea typeface="+mn-ea"/>
        </a:defRPr>
      </a:lvl5pPr>
      <a:lvl6pPr marL="24384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kumimoji="1" sz="3600">
          <a:solidFill>
            <a:srgbClr val="4D4D4D"/>
          </a:solidFill>
          <a:latin typeface="+mn-lt"/>
          <a:ea typeface="+mn-ea"/>
        </a:defRPr>
      </a:lvl6pPr>
      <a:lvl7pPr marL="28956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kumimoji="1" sz="3600">
          <a:solidFill>
            <a:srgbClr val="4D4D4D"/>
          </a:solidFill>
          <a:latin typeface="+mn-lt"/>
          <a:ea typeface="+mn-ea"/>
        </a:defRPr>
      </a:lvl7pPr>
      <a:lvl8pPr marL="33528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kumimoji="1" sz="3600">
          <a:solidFill>
            <a:srgbClr val="4D4D4D"/>
          </a:solidFill>
          <a:latin typeface="+mn-lt"/>
          <a:ea typeface="+mn-ea"/>
        </a:defRPr>
      </a:lvl8pPr>
      <a:lvl9pPr marL="3810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kumimoji="1" sz="3600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74" name="Rectangle 30"/>
          <p:cNvSpPr>
            <a:spLocks noChangeArrowheads="1"/>
          </p:cNvSpPr>
          <p:nvPr/>
        </p:nvSpPr>
        <p:spPr bwMode="auto">
          <a:xfrm>
            <a:off x="457200" y="457200"/>
            <a:ext cx="8077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87338" indent="-287338" algn="l">
              <a:spcBef>
                <a:spcPct val="20000"/>
              </a:spcBef>
            </a:pPr>
            <a:endParaRPr lang="zh-CN" altLang="zh-CN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0982" name="WordArt 38"/>
          <p:cNvSpPr>
            <a:spLocks noChangeArrowheads="1" noChangeShapeType="1" noTextEdit="1"/>
          </p:cNvSpPr>
          <p:nvPr/>
        </p:nvSpPr>
        <p:spPr bwMode="auto">
          <a:xfrm>
            <a:off x="2195513" y="3068638"/>
            <a:ext cx="52578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  <a:ea typeface="隶书"/>
              </a:rPr>
              <a:t>文件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0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0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8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075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§13.2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文件类型指针</a:t>
            </a:r>
          </a:p>
        </p:txBody>
      </p:sp>
      <p:sp>
        <p:nvSpPr>
          <p:cNvPr id="643076" name="Rectangle 4"/>
          <p:cNvSpPr>
            <a:spLocks noChangeArrowheads="1"/>
          </p:cNvSpPr>
          <p:nvPr/>
        </p:nvSpPr>
        <p:spPr bwMode="auto">
          <a:xfrm>
            <a:off x="395288" y="1341438"/>
            <a:ext cx="7921625" cy="4967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Turbo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Ｃ在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stdio.h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文件中有以下的文件类型声明：</a:t>
            </a:r>
          </a:p>
          <a:p>
            <a:pPr algn="l"/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typedef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struct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｛ 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shortlevel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;   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／*缓冲区</a:t>
            </a:r>
            <a:r>
              <a:rPr lang="zh-CN" altLang="en-US" b="1" dirty="0">
                <a:solidFill>
                  <a:srgbClr val="0066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满</a:t>
            </a:r>
            <a:r>
              <a:rPr lang="zh-CN" altLang="en-US" b="1" dirty="0">
                <a:solidFill>
                  <a:srgbClr val="0066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zh-CN" altLang="en-US" b="1" dirty="0">
                <a:solidFill>
                  <a:srgbClr val="0066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空</a:t>
            </a:r>
            <a:r>
              <a:rPr lang="zh-CN" altLang="en-US" b="1" dirty="0">
                <a:solidFill>
                  <a:srgbClr val="0066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的程度*／</a:t>
            </a: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unsignedflags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; 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／*文件状态标志*／</a:t>
            </a: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charfd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;        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／*文件描述符*／</a:t>
            </a: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unsignedcharhold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; 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／*如无缓冲区不读取字符*／</a:t>
            </a: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shortbsize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;       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／*缓冲区的大小*／</a:t>
            </a: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unsignedchar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*buffer</a:t>
            </a:r>
            <a:r>
              <a:rPr lang="en-US" altLang="zh-CN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;/*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数据缓冲区的位置*</a:t>
            </a:r>
            <a:r>
              <a:rPr lang="en-US" altLang="zh-CN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</a:p>
          <a:p>
            <a:pPr algn="l"/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unsignedar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*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curp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en-US" altLang="zh-CN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/*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指针，当前的指向*</a:t>
            </a:r>
            <a:r>
              <a:rPr lang="en-US" altLang="zh-CN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</a:p>
          <a:p>
            <a:pPr algn="l"/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unsignedistemp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en-US" altLang="zh-CN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/*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临时文件，指示器*</a:t>
            </a:r>
            <a:r>
              <a:rPr lang="en-US" altLang="zh-CN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</a:p>
          <a:p>
            <a:pPr algn="l"/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shorttoken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en-US" altLang="zh-CN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/*</a:t>
            </a:r>
            <a:r>
              <a:rPr lang="zh-CN" altLang="en-US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用于有效性检查*</a:t>
            </a:r>
            <a:r>
              <a:rPr lang="en-US" altLang="zh-CN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｝</a:t>
            </a:r>
            <a:r>
              <a:rPr lang="en-US" altLang="zh-CN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FILE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； </a:t>
            </a:r>
            <a:endParaRPr lang="zh-CN" altLang="en-US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在缓冲文件系统中</a:t>
            </a:r>
            <a:r>
              <a:rPr lang="en-US" altLang="zh-CN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每个被使用的文件都要在内存中开辟一</a:t>
            </a:r>
          </a:p>
          <a:p>
            <a:pPr algn="l"/>
            <a:r>
              <a:rPr lang="en-US" altLang="zh-CN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FILE</a:t>
            </a:r>
            <a:r>
              <a:rPr lang="zh-CN" altLang="en-US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类型的区</a:t>
            </a:r>
            <a:r>
              <a:rPr lang="en-US" altLang="zh-CN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存放文件的有关信息</a:t>
            </a:r>
            <a:r>
              <a:rPr lang="en-US" altLang="zh-CN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4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4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4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4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4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4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43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43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3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3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307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307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8" name="Rectangle 2"/>
          <p:cNvSpPr>
            <a:spLocks noChangeArrowheads="1"/>
          </p:cNvSpPr>
          <p:nvPr/>
        </p:nvSpPr>
        <p:spPr bwMode="auto">
          <a:xfrm>
            <a:off x="2728913" y="1847850"/>
            <a:ext cx="5410200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l" eaLnBrk="0" hangingPunct="0">
              <a:lnSpc>
                <a:spcPct val="120000"/>
              </a:lnSpc>
            </a:pPr>
            <a:endParaRPr kumimoji="1" lang="zh-CN" altLang="zh-CN" sz="3600" b="1"/>
          </a:p>
        </p:txBody>
      </p:sp>
      <p:sp>
        <p:nvSpPr>
          <p:cNvPr id="644099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§13.2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文件类型指针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44100" name="Rectangle 4"/>
          <p:cNvSpPr>
            <a:spLocks noChangeArrowheads="1"/>
          </p:cNvSpPr>
          <p:nvPr/>
        </p:nvSpPr>
        <p:spPr bwMode="auto">
          <a:xfrm>
            <a:off x="395288" y="1052513"/>
            <a:ext cx="7921625" cy="4967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FILE</a:t>
            </a:r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类型的数组：</a:t>
            </a:r>
          </a:p>
          <a:p>
            <a:pPr algn="l"/>
            <a:r>
              <a:rPr lang="en-US" altLang="zh-CN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FILE</a:t>
            </a:r>
            <a:r>
              <a:rPr lang="zh-CN" altLang="en-US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f</a:t>
            </a:r>
            <a:r>
              <a:rPr lang="zh-CN" altLang="en-US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［</a:t>
            </a:r>
            <a:r>
              <a:rPr lang="en-US" altLang="zh-CN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］</a:t>
            </a:r>
            <a:r>
              <a:rPr lang="en-US" altLang="zh-CN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定义了一个结构体数组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f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，它有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个元素，</a:t>
            </a: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可以用来存放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个文件的信息。</a:t>
            </a:r>
          </a:p>
          <a:p>
            <a:pPr algn="l"/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文件型指针变量</a:t>
            </a:r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/>
            <a:r>
              <a:rPr lang="en-US" altLang="zh-CN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FILE  *fp</a:t>
            </a:r>
            <a:r>
              <a:rPr lang="zh-CN" altLang="en-US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是一个指向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FILE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类型结构体的</a:t>
            </a: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指针变量。可以使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指向某一个文件的结构体变量，从</a:t>
            </a: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而通过该结构体变量中的文件信息能够访问该文件。如果</a:t>
            </a: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有ｎ个文件，一般应设ｎ个指针变量，使它们分别指向ｎ</a:t>
            </a: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个文件，以实现对文件的访问。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4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3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§13.3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文件的打开与关闭</a:t>
            </a:r>
          </a:p>
        </p:txBody>
      </p:sp>
      <p:sp>
        <p:nvSpPr>
          <p:cNvPr id="645124" name="Rectangle 4"/>
          <p:cNvSpPr>
            <a:spLocks noChangeArrowheads="1"/>
          </p:cNvSpPr>
          <p:nvPr/>
        </p:nvSpPr>
        <p:spPr bwMode="auto">
          <a:xfrm>
            <a:off x="395288" y="1341438"/>
            <a:ext cx="7921625" cy="4535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文件的打开</a:t>
            </a:r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(fopen</a:t>
            </a:r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</a:t>
            </a:r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 algn="l"/>
            <a:endParaRPr lang="en-US" altLang="zh-CN"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函数调用</a:t>
            </a:r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FILE  *fp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；</a:t>
            </a:r>
          </a:p>
          <a:p>
            <a:pPr algn="l"/>
            <a:r>
              <a:rPr lang="en-US" altLang="zh-CN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fopen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文件名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使用文件方式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）；</a:t>
            </a:r>
          </a:p>
          <a:p>
            <a:pPr algn="l"/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①需要打开的文件名，也就是准备访问的文件的名字；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②使用文件的方式（</a:t>
            </a:r>
            <a:r>
              <a:rPr lang="zh-CN" altLang="en-US" sz="280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读</a:t>
            </a:r>
            <a:r>
              <a:rPr lang="zh-CN" altLang="en-US" sz="280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还是</a:t>
            </a:r>
            <a:r>
              <a:rPr lang="zh-CN" altLang="en-US" sz="280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写</a:t>
            </a:r>
            <a:r>
              <a:rPr lang="zh-CN" altLang="en-US" sz="280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等）；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③让哪一个指针变量指向被打开的文件。</a:t>
            </a:r>
            <a:r>
              <a:rPr lang="zh-CN" altLang="en-US" sz="280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4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7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§13.3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文件的打开与关闭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46148" name="Rectangle 4"/>
          <p:cNvSpPr>
            <a:spLocks noChangeArrowheads="1"/>
          </p:cNvSpPr>
          <p:nvPr/>
        </p:nvSpPr>
        <p:spPr bwMode="auto">
          <a:xfrm>
            <a:off x="250825" y="1341438"/>
            <a:ext cx="8066088" cy="5111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kumimoji="1" lang="zh-CN" altLang="en-US" b="1" u="sng">
                <a:solidFill>
                  <a:srgbClr val="CC0000"/>
                </a:solidFill>
              </a:rPr>
              <a:t>文件使用方式　　　　　含　 　义        	</a:t>
            </a:r>
          </a:p>
          <a:p>
            <a:pPr algn="l"/>
            <a:r>
              <a:rPr kumimoji="1" lang="zh-CN" altLang="en-US" b="1">
                <a:latin typeface="Times New Roman"/>
                <a:ea typeface="楷体_GB2312" pitchFamily="49" charset="-122"/>
              </a:rPr>
              <a:t>“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r</a:t>
            </a:r>
            <a:r>
              <a:rPr kumimoji="1" lang="en-US" altLang="zh-CN" b="1">
                <a:latin typeface="Times New Roman"/>
                <a:ea typeface="楷体_GB2312" pitchFamily="49" charset="-122"/>
              </a:rPr>
              <a:t>”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          (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只读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为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输入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打开一个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文本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文件</a:t>
            </a:r>
          </a:p>
          <a:p>
            <a:pPr algn="l"/>
            <a:r>
              <a:rPr kumimoji="1" lang="zh-CN" altLang="en-US" b="1">
                <a:latin typeface="Times New Roman"/>
                <a:ea typeface="楷体_GB2312" pitchFamily="49" charset="-122"/>
              </a:rPr>
              <a:t>“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w</a:t>
            </a:r>
            <a:r>
              <a:rPr kumimoji="1" lang="en-US" altLang="zh-CN" b="1">
                <a:latin typeface="Times New Roman"/>
                <a:ea typeface="楷体_GB2312" pitchFamily="49" charset="-122"/>
              </a:rPr>
              <a:t>”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          (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只写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为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输出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打开一个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文本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文件</a:t>
            </a:r>
          </a:p>
          <a:p>
            <a:pPr algn="l"/>
            <a:r>
              <a:rPr kumimoji="1" lang="zh-CN" altLang="en-US" b="1">
                <a:latin typeface="Times New Roman"/>
                <a:ea typeface="楷体_GB2312" pitchFamily="49" charset="-122"/>
              </a:rPr>
              <a:t>“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a</a:t>
            </a:r>
            <a:r>
              <a:rPr kumimoji="1" lang="en-US" altLang="zh-CN" b="1">
                <a:latin typeface="Times New Roman"/>
                <a:ea typeface="楷体_GB2312" pitchFamily="49" charset="-122"/>
              </a:rPr>
              <a:t>”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          (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追加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向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文本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文件尾增加数据</a:t>
            </a:r>
          </a:p>
          <a:p>
            <a:pPr algn="l"/>
            <a:r>
              <a:rPr kumimoji="1" lang="zh-CN" altLang="en-US" b="1">
                <a:latin typeface="Times New Roman"/>
                <a:ea typeface="楷体_GB2312" pitchFamily="49" charset="-122"/>
              </a:rPr>
              <a:t>“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rb</a:t>
            </a:r>
            <a:r>
              <a:rPr kumimoji="1" lang="en-US" altLang="zh-CN" b="1">
                <a:latin typeface="Times New Roman"/>
                <a:ea typeface="楷体_GB2312" pitchFamily="49" charset="-122"/>
              </a:rPr>
              <a:t>”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         (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只读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为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输入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打开一个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二进制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文件</a:t>
            </a:r>
          </a:p>
          <a:p>
            <a:pPr algn="l"/>
            <a:r>
              <a:rPr kumimoji="1" lang="zh-CN" altLang="en-US" b="1">
                <a:latin typeface="Times New Roman"/>
                <a:ea typeface="楷体_GB2312" pitchFamily="49" charset="-122"/>
              </a:rPr>
              <a:t>“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wb</a:t>
            </a:r>
            <a:r>
              <a:rPr kumimoji="1" lang="en-US" altLang="zh-CN" b="1">
                <a:latin typeface="Times New Roman"/>
                <a:ea typeface="楷体_GB2312" pitchFamily="49" charset="-122"/>
              </a:rPr>
              <a:t>”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         (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只写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为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输出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打开一个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二进制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文件</a:t>
            </a:r>
          </a:p>
          <a:p>
            <a:pPr algn="l"/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"ab</a:t>
            </a:r>
            <a:r>
              <a:rPr kumimoji="1" lang="en-US" altLang="zh-CN" b="1">
                <a:latin typeface="Times New Roman"/>
                <a:ea typeface="楷体_GB2312" pitchFamily="49" charset="-122"/>
              </a:rPr>
              <a:t>“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         (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追加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向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二进制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文件尾增加数据</a:t>
            </a:r>
          </a:p>
          <a:p>
            <a:pPr algn="l"/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"r+</a:t>
            </a:r>
            <a:r>
              <a:rPr kumimoji="1" lang="en-US" altLang="zh-CN" b="1">
                <a:latin typeface="Times New Roman"/>
                <a:ea typeface="楷体_GB2312" pitchFamily="49" charset="-122"/>
              </a:rPr>
              <a:t>“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         (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读写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为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读</a:t>
            </a:r>
            <a:r>
              <a:rPr kumimoji="1" lang="en-US" altLang="zh-CN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写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打开一个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文本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文件</a:t>
            </a:r>
          </a:p>
          <a:p>
            <a:pPr algn="l"/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"w+</a:t>
            </a:r>
            <a:r>
              <a:rPr kumimoji="1" lang="en-US" altLang="zh-CN" b="1">
                <a:latin typeface="Times New Roman"/>
                <a:ea typeface="楷体_GB2312" pitchFamily="49" charset="-122"/>
              </a:rPr>
              <a:t>”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         (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读写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为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读</a:t>
            </a:r>
            <a:r>
              <a:rPr kumimoji="1" lang="en-US" altLang="zh-CN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写建立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一个新的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文本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文件</a:t>
            </a:r>
          </a:p>
          <a:p>
            <a:pPr algn="l"/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"a+</a:t>
            </a:r>
            <a:r>
              <a:rPr kumimoji="1" lang="en-US" altLang="zh-CN" b="1">
                <a:latin typeface="Times New Roman"/>
                <a:ea typeface="楷体_GB2312" pitchFamily="49" charset="-122"/>
              </a:rPr>
              <a:t>”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         (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读写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为读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写打开一个文本文件</a:t>
            </a:r>
          </a:p>
          <a:p>
            <a:pPr algn="l"/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"rb+</a:t>
            </a:r>
            <a:r>
              <a:rPr kumimoji="1" lang="en-US" altLang="zh-CN" b="1">
                <a:latin typeface="Times New Roman"/>
                <a:ea typeface="楷体_GB2312" pitchFamily="49" charset="-122"/>
              </a:rPr>
              <a:t>“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        (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读写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为读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写打开一个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二进制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文件</a:t>
            </a:r>
          </a:p>
          <a:p>
            <a:pPr algn="l"/>
            <a:r>
              <a:rPr kumimoji="1" lang="zh-CN" altLang="en-US" b="1">
                <a:latin typeface="Times New Roman"/>
                <a:ea typeface="楷体_GB2312" pitchFamily="49" charset="-122"/>
              </a:rPr>
              <a:t>“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wb+</a:t>
            </a:r>
            <a:r>
              <a:rPr kumimoji="1" lang="en-US" altLang="zh-CN" b="1">
                <a:latin typeface="Times New Roman"/>
                <a:ea typeface="楷体_GB2312" pitchFamily="49" charset="-122"/>
              </a:rPr>
              <a:t>“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        (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读写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为读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写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建立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一个新的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二进制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文件</a:t>
            </a:r>
          </a:p>
          <a:p>
            <a:pPr algn="l"/>
            <a:r>
              <a:rPr kumimoji="1" lang="zh-CN" altLang="en-US" b="1">
                <a:latin typeface="Times New Roman"/>
                <a:ea typeface="楷体_GB2312" pitchFamily="49" charset="-122"/>
              </a:rPr>
              <a:t>“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ab+</a:t>
            </a:r>
            <a:r>
              <a:rPr kumimoji="1" lang="en-US" altLang="zh-CN" b="1">
                <a:latin typeface="Times New Roman"/>
                <a:ea typeface="楷体_GB2312" pitchFamily="49" charset="-122"/>
              </a:rPr>
              <a:t>”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        (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读写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为读</a:t>
            </a:r>
            <a:r>
              <a:rPr kumimoji="1" lang="en-US" altLang="zh-CN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写打开一个</a:t>
            </a:r>
            <a:r>
              <a:rPr kumimoji="1" lang="zh-CN" altLang="en-US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二进制</a:t>
            </a:r>
            <a:r>
              <a:rPr kumimoji="1" lang="zh-CN" altLang="en-US" b="1">
                <a:latin typeface="楷体_GB2312" pitchFamily="49" charset="-122"/>
                <a:ea typeface="楷体_GB2312" pitchFamily="49" charset="-122"/>
              </a:rPr>
              <a:t>文件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61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1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§13.3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文件的打开与关闭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47172" name="Rectangle 4"/>
          <p:cNvSpPr>
            <a:spLocks noChangeArrowheads="1"/>
          </p:cNvSpPr>
          <p:nvPr/>
        </p:nvSpPr>
        <p:spPr bwMode="auto">
          <a:xfrm>
            <a:off x="323850" y="1341438"/>
            <a:ext cx="7921625" cy="4535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二</a:t>
            </a:r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文件的关闭</a:t>
            </a:r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(fclose</a:t>
            </a:r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</a:t>
            </a:r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 algn="l"/>
            <a:endParaRPr lang="en-US" altLang="zh-CN"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函数调用</a:t>
            </a:r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fclose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文件指针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）；</a:t>
            </a:r>
          </a:p>
          <a:p>
            <a:pPr algn="l"/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函数功能</a:t>
            </a:r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使文件指针变量不指向该文件，也就是文件指针变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量与文件</a:t>
            </a:r>
            <a:r>
              <a:rPr lang="zh-CN" altLang="en-US" sz="280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脱钩</a:t>
            </a:r>
            <a:r>
              <a:rPr lang="zh-CN" altLang="en-US" sz="280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，此后不能再通过该指针对原来与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其相联系的文件进行读写操作</a:t>
            </a:r>
            <a:r>
              <a:rPr lang="zh-CN" altLang="en-US" sz="2800"/>
              <a:t> </a:t>
            </a:r>
          </a:p>
          <a:p>
            <a:pPr algn="l"/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返回值</a:t>
            </a:r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关闭成功返回值为０；否则返回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EOF(-1)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4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71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5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§13.4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文件的读写</a:t>
            </a:r>
          </a:p>
        </p:txBody>
      </p:sp>
      <p:sp>
        <p:nvSpPr>
          <p:cNvPr id="648196" name="Rectangle 4"/>
          <p:cNvSpPr>
            <a:spLocks noChangeArrowheads="1"/>
          </p:cNvSpPr>
          <p:nvPr/>
        </p:nvSpPr>
        <p:spPr bwMode="auto">
          <a:xfrm>
            <a:off x="323850" y="1341438"/>
            <a:ext cx="7921625" cy="4535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字符输入输出函数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800" dirty="0" err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fputs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()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800" dirty="0" err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fgets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())</a:t>
            </a:r>
          </a:p>
          <a:p>
            <a:pPr algn="l"/>
            <a:endParaRPr lang="en-US" altLang="zh-CN" sz="280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en-US" altLang="zh-CN" sz="2800" dirty="0" err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fputs</a:t>
            </a:r>
            <a:r>
              <a:rPr lang="zh-CN" altLang="en-US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函数</a:t>
            </a:r>
          </a:p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函数调用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/>
            <a:r>
              <a:rPr lang="en-US" altLang="zh-CN" sz="2800" dirty="0" err="1">
                <a:latin typeface="楷体_GB2312" pitchFamily="49" charset="-122"/>
                <a:ea typeface="楷体_GB2312" pitchFamily="49" charset="-122"/>
              </a:rPr>
              <a:t>fputs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( </a:t>
            </a:r>
            <a:r>
              <a:rPr lang="en-US" altLang="zh-CN" sz="2800" dirty="0" err="1">
                <a:latin typeface="楷体_GB2312" pitchFamily="49" charset="-122"/>
                <a:ea typeface="楷体_GB2312" pitchFamily="49" charset="-122"/>
              </a:rPr>
              <a:t>ch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800" dirty="0" err="1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)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； </a:t>
            </a:r>
          </a:p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函数功能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将字符（</a:t>
            </a:r>
            <a:r>
              <a:rPr lang="en-US" altLang="zh-CN" sz="2800" dirty="0" err="1">
                <a:latin typeface="楷体_GB2312" pitchFamily="49" charset="-122"/>
                <a:ea typeface="楷体_GB2312" pitchFamily="49" charset="-122"/>
              </a:rPr>
              <a:t>ch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的值）输出到</a:t>
            </a:r>
            <a:r>
              <a:rPr lang="en-US" altLang="zh-CN" sz="2800" dirty="0" err="1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所指向的文件中去。 </a:t>
            </a:r>
          </a:p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返回值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如果输出成功，则返回值就是输出的字符；</a:t>
            </a:r>
          </a:p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如果输出失败，则返回一个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EOF.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81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9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§13.4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文件的读写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49220" name="Rectangle 4"/>
          <p:cNvSpPr>
            <a:spLocks noChangeArrowheads="1"/>
          </p:cNvSpPr>
          <p:nvPr/>
        </p:nvSpPr>
        <p:spPr bwMode="auto">
          <a:xfrm>
            <a:off x="323850" y="1268413"/>
            <a:ext cx="7921625" cy="4751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altLang="zh-CN" sz="2800" dirty="0" err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fgets</a:t>
            </a:r>
            <a:r>
              <a:rPr lang="zh-CN" altLang="en-US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函数</a:t>
            </a:r>
          </a:p>
          <a:p>
            <a:pPr algn="l"/>
            <a:endParaRPr lang="zh-CN" altLang="en-US" sz="2800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函数调用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/>
            <a:r>
              <a:rPr lang="en-US" altLang="zh-CN" sz="2800" dirty="0" err="1">
                <a:ea typeface="楷体_GB2312" pitchFamily="49" charset="-122"/>
              </a:rPr>
              <a:t>ch</a:t>
            </a:r>
            <a:r>
              <a:rPr lang="zh-CN" altLang="en-US" sz="2800" dirty="0">
                <a:ea typeface="楷体_GB2312" pitchFamily="49" charset="-122"/>
              </a:rPr>
              <a:t>＝</a:t>
            </a:r>
            <a:r>
              <a:rPr lang="en-US" altLang="zh-CN" sz="2800" dirty="0" err="1">
                <a:ea typeface="楷体_GB2312" pitchFamily="49" charset="-122"/>
              </a:rPr>
              <a:t>fgets</a:t>
            </a:r>
            <a:r>
              <a:rPr lang="zh-CN" altLang="en-US" sz="2800" dirty="0">
                <a:ea typeface="楷体_GB2312" pitchFamily="49" charset="-122"/>
              </a:rPr>
              <a:t>（</a:t>
            </a:r>
            <a:r>
              <a:rPr lang="en-US" altLang="zh-CN" sz="2800" dirty="0" err="1">
                <a:ea typeface="楷体_GB2312" pitchFamily="49" charset="-122"/>
              </a:rPr>
              <a:t>fp</a:t>
            </a:r>
            <a:r>
              <a:rPr lang="zh-CN" altLang="en-US" sz="2800" dirty="0">
                <a:ea typeface="楷体_GB2312" pitchFamily="49" charset="-122"/>
              </a:rPr>
              <a:t>）；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函数功能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从指定的文件读入一个字符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该文件必须是以读或</a:t>
            </a:r>
          </a:p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读写方式打开的。</a:t>
            </a:r>
            <a:r>
              <a:rPr lang="zh-CN" altLang="en-US" sz="2800" dirty="0"/>
              <a:t>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返回值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读取成功一个字符，赋给ｃｈ。</a:t>
            </a:r>
          </a:p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如果遇到文件结束符，返回一个文件结束标志</a:t>
            </a:r>
          </a:p>
          <a:p>
            <a:pPr algn="l"/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EOF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92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3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§13.4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文件的读写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50244" name="Rectangle 4"/>
          <p:cNvSpPr>
            <a:spLocks noChangeArrowheads="1"/>
          </p:cNvSpPr>
          <p:nvPr/>
        </p:nvSpPr>
        <p:spPr bwMode="auto">
          <a:xfrm>
            <a:off x="323850" y="1412875"/>
            <a:ext cx="7921625" cy="4751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常见的读取字符操作</a:t>
            </a:r>
          </a:p>
          <a:p>
            <a:pPr algn="l"/>
            <a:endParaRPr lang="zh-CN" altLang="en-US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从一个</a:t>
            </a:r>
            <a:r>
              <a:rPr lang="zh-CN" altLang="en-US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文本文件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顺序读入字符并在屏幕上显示出来：</a:t>
            </a: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ch = fgetc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）；</a:t>
            </a: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while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ch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！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=EOF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）</a:t>
            </a: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　 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{</a:t>
            </a: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　      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putchar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ch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）；</a:t>
            </a: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ch = fgetc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）；</a:t>
            </a: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　 ｝</a:t>
            </a:r>
            <a:r>
              <a:rPr lang="zh-CN" altLang="en-US"/>
              <a:t> </a:t>
            </a:r>
          </a:p>
          <a:p>
            <a:pPr algn="l"/>
            <a:r>
              <a:rPr lang="zh-CN" altLang="en-US">
                <a:solidFill>
                  <a:srgbClr val="CC0000"/>
                </a:solidFill>
                <a:ea typeface="楷体_GB2312" pitchFamily="49" charset="-122"/>
              </a:rPr>
              <a:t>注意：</a:t>
            </a:r>
            <a:r>
              <a:rPr lang="en-US" altLang="zh-CN">
                <a:ea typeface="楷体_GB2312" pitchFamily="49" charset="-122"/>
              </a:rPr>
              <a:t>EOF</a:t>
            </a:r>
            <a:r>
              <a:rPr lang="zh-CN" altLang="en-US">
                <a:ea typeface="楷体_GB2312" pitchFamily="49" charset="-122"/>
              </a:rPr>
              <a:t>不是可输出字符，因此不能在屏幕上显示。</a:t>
            </a:r>
          </a:p>
          <a:p>
            <a:pPr algn="l"/>
            <a:r>
              <a:rPr lang="zh-CN" altLang="en-US">
                <a:ea typeface="楷体_GB2312" pitchFamily="49" charset="-122"/>
              </a:rPr>
              <a:t>由于字符的</a:t>
            </a:r>
            <a:r>
              <a:rPr lang="en-US" altLang="zh-CN">
                <a:ea typeface="楷体_GB2312" pitchFamily="49" charset="-122"/>
              </a:rPr>
              <a:t>ASCII</a:t>
            </a:r>
            <a:r>
              <a:rPr lang="zh-CN" altLang="en-US">
                <a:ea typeface="楷体_GB2312" pitchFamily="49" charset="-122"/>
              </a:rPr>
              <a:t>码不可能出现－１，因此</a:t>
            </a:r>
            <a:r>
              <a:rPr lang="en-US" altLang="zh-CN">
                <a:ea typeface="楷体_GB2312" pitchFamily="49" charset="-122"/>
              </a:rPr>
              <a:t>EOF</a:t>
            </a:r>
            <a:r>
              <a:rPr lang="zh-CN" altLang="en-US">
                <a:ea typeface="楷体_GB2312" pitchFamily="49" charset="-122"/>
              </a:rPr>
              <a:t>定义为</a:t>
            </a:r>
          </a:p>
          <a:p>
            <a:pPr algn="l"/>
            <a:r>
              <a:rPr lang="zh-CN" altLang="en-US">
                <a:ea typeface="楷体_GB2312" pitchFamily="49" charset="-122"/>
              </a:rPr>
              <a:t>－１是合适的。当读入的字符值等于－１时，表示读入</a:t>
            </a:r>
          </a:p>
          <a:p>
            <a:pPr algn="l"/>
            <a:r>
              <a:rPr lang="zh-CN" altLang="en-US">
                <a:ea typeface="楷体_GB2312" pitchFamily="49" charset="-122"/>
              </a:rPr>
              <a:t>的已不是正常的字符而是文件结束符。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5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02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267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§13.4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文件的读写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51268" name="Rectangle 4"/>
          <p:cNvSpPr>
            <a:spLocks noChangeArrowheads="1"/>
          </p:cNvSpPr>
          <p:nvPr/>
        </p:nvSpPr>
        <p:spPr bwMode="auto">
          <a:xfrm>
            <a:off x="323850" y="1268413"/>
            <a:ext cx="7921625" cy="4751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常见的读取字符操作</a:t>
            </a:r>
          </a:p>
          <a:p>
            <a:pPr algn="l"/>
            <a:endParaRPr lang="zh-CN" altLang="en-US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从一个</a:t>
            </a:r>
            <a:r>
              <a:rPr lang="zh-CN" altLang="en-US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二进制文件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顺序读入字符：</a:t>
            </a: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while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（！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feof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））</a:t>
            </a: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　 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{</a:t>
            </a:r>
          </a:p>
          <a:p>
            <a:pPr algn="l"/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ch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= 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fgetc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）；</a:t>
            </a: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　 ｝</a:t>
            </a:r>
            <a:r>
              <a:rPr lang="zh-CN" altLang="en-US" dirty="0"/>
              <a:t> </a:t>
            </a:r>
          </a:p>
          <a:p>
            <a:pPr algn="l"/>
            <a:endParaRPr lang="zh-CN" altLang="en-US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注意：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ANSI C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提供一个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feof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（）函数来判断文件是否</a:t>
            </a: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真的结束。如果是文件结束，函数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feof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）的值为１</a:t>
            </a: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（真）；否则为０（假）。以上也适用于文本文件的读取。</a:t>
            </a:r>
            <a:r>
              <a:rPr lang="zh-CN" altLang="en-US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5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12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Rectangle 2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§13.4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文件的读写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54339" name="Rectangle 3"/>
          <p:cNvSpPr>
            <a:spLocks noChangeArrowheads="1"/>
          </p:cNvSpPr>
          <p:nvPr/>
        </p:nvSpPr>
        <p:spPr bwMode="auto">
          <a:xfrm>
            <a:off x="395288" y="1628775"/>
            <a:ext cx="8353425" cy="2016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fputc</a:t>
            </a:r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fgetc</a:t>
            </a:r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函数使用举例：</a:t>
            </a:r>
          </a:p>
          <a:p>
            <a:pPr algn="l"/>
            <a:endParaRPr lang="zh-CN" altLang="en-US"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例１</a:t>
            </a:r>
            <a:r>
              <a:rPr lang="en-US" altLang="zh-CN" sz="28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．１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从键盘输入一些字符，逐个把它们送到</a:t>
            </a:r>
          </a:p>
          <a:p>
            <a:pPr algn="l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磁盘上去，直到输入一个</a:t>
            </a:r>
            <a:r>
              <a:rPr lang="zh-CN" altLang="en-US" sz="2800" b="1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＃</a:t>
            </a:r>
            <a:r>
              <a:rPr lang="zh-CN" altLang="en-US" sz="2800" b="1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为止。</a:t>
            </a:r>
            <a:r>
              <a:rPr lang="zh-CN" altLang="en-US"/>
              <a:t> </a:t>
            </a:r>
          </a:p>
        </p:txBody>
      </p:sp>
      <p:sp>
        <p:nvSpPr>
          <p:cNvPr id="654340" name="Rectangle 4"/>
          <p:cNvSpPr>
            <a:spLocks noChangeArrowheads="1"/>
          </p:cNvSpPr>
          <p:nvPr/>
        </p:nvSpPr>
        <p:spPr bwMode="auto">
          <a:xfrm>
            <a:off x="250825" y="188913"/>
            <a:ext cx="8497888" cy="6426200"/>
          </a:xfrm>
          <a:prstGeom prst="rect">
            <a:avLst/>
          </a:prstGeom>
          <a:solidFill>
            <a:srgbClr val="006699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altLang="zh-CN" dirty="0">
                <a:solidFill>
                  <a:schemeClr val="bg1"/>
                </a:solidFill>
              </a:rPr>
              <a:t>#include &lt;</a:t>
            </a:r>
            <a:r>
              <a:rPr lang="en-US" altLang="zh-CN" dirty="0" err="1">
                <a:solidFill>
                  <a:schemeClr val="bg1"/>
                </a:solidFill>
              </a:rPr>
              <a:t>stdlib.h</a:t>
            </a:r>
            <a:r>
              <a:rPr lang="en-US" altLang="zh-CN" dirty="0">
                <a:solidFill>
                  <a:schemeClr val="bg1"/>
                </a:solidFill>
              </a:rPr>
              <a:t>&gt;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#include &lt;</a:t>
            </a:r>
            <a:r>
              <a:rPr lang="en-US" altLang="zh-CN" dirty="0" err="1">
                <a:solidFill>
                  <a:schemeClr val="bg1"/>
                </a:solidFill>
              </a:rPr>
              <a:t>stdio.h</a:t>
            </a:r>
            <a:r>
              <a:rPr lang="en-US" altLang="zh-CN" dirty="0">
                <a:solidFill>
                  <a:schemeClr val="bg1"/>
                </a:solidFill>
              </a:rPr>
              <a:t>&gt;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void   main(void)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 {  FILE *</a:t>
            </a:r>
            <a:r>
              <a:rPr lang="en-US" altLang="zh-CN" dirty="0" err="1">
                <a:solidFill>
                  <a:schemeClr val="bg1"/>
                </a:solidFill>
              </a:rPr>
              <a:t>fp</a:t>
            </a:r>
            <a:r>
              <a:rPr lang="en-US" altLang="zh-CN" dirty="0">
                <a:solidFill>
                  <a:schemeClr val="bg1"/>
                </a:solidFill>
              </a:rPr>
              <a:t>;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       char </a:t>
            </a:r>
            <a:r>
              <a:rPr lang="en-US" altLang="zh-CN" dirty="0" err="1">
                <a:solidFill>
                  <a:schemeClr val="bg1"/>
                </a:solidFill>
              </a:rPr>
              <a:t>ch,filename</a:t>
            </a:r>
            <a:r>
              <a:rPr lang="en-US" altLang="zh-CN" dirty="0">
                <a:solidFill>
                  <a:schemeClr val="bg1"/>
                </a:solidFill>
              </a:rPr>
              <a:t>[10];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       </a:t>
            </a:r>
            <a:r>
              <a:rPr lang="en-US" altLang="zh-CN" dirty="0" err="1">
                <a:solidFill>
                  <a:schemeClr val="bg1"/>
                </a:solidFill>
              </a:rPr>
              <a:t>scanf</a:t>
            </a:r>
            <a:r>
              <a:rPr lang="en-US" altLang="zh-CN" dirty="0">
                <a:solidFill>
                  <a:schemeClr val="bg1"/>
                </a:solidFill>
              </a:rPr>
              <a:t>("%</a:t>
            </a:r>
            <a:r>
              <a:rPr lang="en-US" altLang="zh-CN" dirty="0" err="1">
                <a:solidFill>
                  <a:schemeClr val="bg1"/>
                </a:solidFill>
              </a:rPr>
              <a:t>s",filename</a:t>
            </a:r>
            <a:r>
              <a:rPr lang="en-US" altLang="zh-CN" dirty="0">
                <a:solidFill>
                  <a:schemeClr val="bg1"/>
                </a:solidFill>
              </a:rPr>
              <a:t>);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       if((</a:t>
            </a:r>
            <a:r>
              <a:rPr lang="en-US" altLang="zh-CN" dirty="0" err="1">
                <a:solidFill>
                  <a:schemeClr val="bg1"/>
                </a:solidFill>
              </a:rPr>
              <a:t>fp</a:t>
            </a:r>
            <a:r>
              <a:rPr lang="en-US" altLang="zh-CN" dirty="0">
                <a:solidFill>
                  <a:schemeClr val="bg1"/>
                </a:solidFill>
              </a:rPr>
              <a:t>=</a:t>
            </a:r>
            <a:r>
              <a:rPr lang="en-US" altLang="zh-CN" dirty="0" err="1">
                <a:solidFill>
                  <a:schemeClr val="bg1"/>
                </a:solidFill>
              </a:rPr>
              <a:t>fopen</a:t>
            </a:r>
            <a:r>
              <a:rPr lang="en-US" altLang="zh-CN" dirty="0">
                <a:solidFill>
                  <a:schemeClr val="bg1"/>
                </a:solidFill>
              </a:rPr>
              <a:t>(</a:t>
            </a:r>
            <a:r>
              <a:rPr lang="en-US" altLang="zh-CN" dirty="0" err="1">
                <a:solidFill>
                  <a:schemeClr val="bg1"/>
                </a:solidFill>
              </a:rPr>
              <a:t>filename,"w</a:t>
            </a:r>
            <a:r>
              <a:rPr lang="en-US" altLang="zh-CN" dirty="0">
                <a:solidFill>
                  <a:schemeClr val="bg1"/>
                </a:solidFill>
              </a:rPr>
              <a:t>"))==NULL) {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       	</a:t>
            </a:r>
            <a:r>
              <a:rPr lang="en-US" altLang="zh-CN" dirty="0" err="1">
                <a:solidFill>
                  <a:schemeClr val="bg1"/>
                </a:solidFill>
              </a:rPr>
              <a:t>printf</a:t>
            </a:r>
            <a:r>
              <a:rPr lang="en-US" altLang="zh-CN" dirty="0">
                <a:solidFill>
                  <a:schemeClr val="bg1"/>
                </a:solidFill>
              </a:rPr>
              <a:t>("cannot open file\n");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       	exit(0); </a:t>
            </a:r>
            <a:r>
              <a:rPr lang="en-US" altLang="zh-CN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/*</a:t>
            </a: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终止程序*</a:t>
            </a:r>
            <a:r>
              <a:rPr lang="en-US" altLang="zh-CN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}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     </a:t>
            </a:r>
            <a:r>
              <a:rPr lang="en-US" altLang="zh-CN" dirty="0" err="1">
                <a:solidFill>
                  <a:schemeClr val="bg1"/>
                </a:solidFill>
              </a:rPr>
              <a:t>ch</a:t>
            </a:r>
            <a:r>
              <a:rPr lang="en-US" altLang="zh-CN" dirty="0">
                <a:solidFill>
                  <a:schemeClr val="bg1"/>
                </a:solidFill>
              </a:rPr>
              <a:t>=</a:t>
            </a:r>
            <a:r>
              <a:rPr lang="en-US" altLang="zh-CN" dirty="0" err="1">
                <a:solidFill>
                  <a:schemeClr val="bg1"/>
                </a:solidFill>
              </a:rPr>
              <a:t>getchar</a:t>
            </a:r>
            <a:r>
              <a:rPr lang="en-US" altLang="zh-CN" dirty="0">
                <a:solidFill>
                  <a:schemeClr val="bg1"/>
                </a:solidFill>
              </a:rPr>
              <a:t>( ); </a:t>
            </a:r>
            <a:r>
              <a:rPr lang="en-US" altLang="zh-CN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/*</a:t>
            </a: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接收执行</a:t>
            </a:r>
            <a:r>
              <a:rPr lang="en-US" altLang="zh-CN" dirty="0" err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scanf</a:t>
            </a: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语句时最后输入的回车符 *</a:t>
            </a:r>
            <a:r>
              <a:rPr lang="en-US" altLang="zh-CN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en-US" altLang="zh-CN" dirty="0"/>
              <a:t> </a:t>
            </a:r>
            <a:endParaRPr lang="en-US" altLang="zh-CN" dirty="0">
              <a:solidFill>
                <a:schemeClr val="bg1"/>
              </a:solidFill>
            </a:endParaRP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     </a:t>
            </a:r>
            <a:r>
              <a:rPr lang="en-US" altLang="zh-CN" dirty="0" err="1">
                <a:solidFill>
                  <a:schemeClr val="bg1"/>
                </a:solidFill>
              </a:rPr>
              <a:t>ch</a:t>
            </a:r>
            <a:r>
              <a:rPr lang="en-US" altLang="zh-CN" dirty="0">
                <a:solidFill>
                  <a:schemeClr val="bg1"/>
                </a:solidFill>
              </a:rPr>
              <a:t>=</a:t>
            </a:r>
            <a:r>
              <a:rPr lang="en-US" altLang="zh-CN" dirty="0" err="1">
                <a:solidFill>
                  <a:schemeClr val="bg1"/>
                </a:solidFill>
              </a:rPr>
              <a:t>getchar</a:t>
            </a:r>
            <a:r>
              <a:rPr lang="en-US" altLang="zh-CN" dirty="0">
                <a:solidFill>
                  <a:schemeClr val="bg1"/>
                </a:solidFill>
              </a:rPr>
              <a:t>( ); </a:t>
            </a:r>
            <a:r>
              <a:rPr lang="en-US" altLang="zh-CN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/* </a:t>
            </a: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接收输入的第一个字符 *</a:t>
            </a:r>
            <a:r>
              <a:rPr lang="en-US" altLang="zh-CN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en-US" altLang="zh-CN" dirty="0">
                <a:solidFill>
                  <a:srgbClr val="FFFF00"/>
                </a:solidFill>
              </a:rPr>
              <a:t> 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     while(</a:t>
            </a:r>
            <a:r>
              <a:rPr lang="en-US" altLang="zh-CN" dirty="0" err="1">
                <a:solidFill>
                  <a:schemeClr val="bg1"/>
                </a:solidFill>
              </a:rPr>
              <a:t>ch</a:t>
            </a:r>
            <a:r>
              <a:rPr lang="en-US" altLang="zh-CN" dirty="0">
                <a:solidFill>
                  <a:schemeClr val="bg1"/>
                </a:solidFill>
              </a:rPr>
              <a:t>!='#'{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               </a:t>
            </a:r>
            <a:r>
              <a:rPr lang="en-US" altLang="zh-CN" dirty="0" err="1">
                <a:solidFill>
                  <a:schemeClr val="bg1"/>
                </a:solidFill>
              </a:rPr>
              <a:t>fputc</a:t>
            </a:r>
            <a:r>
              <a:rPr lang="en-US" altLang="zh-CN" dirty="0">
                <a:solidFill>
                  <a:schemeClr val="bg1"/>
                </a:solidFill>
              </a:rPr>
              <a:t>(</a:t>
            </a:r>
            <a:r>
              <a:rPr lang="en-US" altLang="zh-CN" dirty="0" err="1">
                <a:solidFill>
                  <a:schemeClr val="bg1"/>
                </a:solidFill>
              </a:rPr>
              <a:t>ch,fp</a:t>
            </a:r>
            <a:r>
              <a:rPr lang="en-US" altLang="zh-CN" dirty="0">
                <a:solidFill>
                  <a:schemeClr val="bg1"/>
                </a:solidFill>
              </a:rPr>
              <a:t>);</a:t>
            </a:r>
            <a:r>
              <a:rPr lang="en-US" altLang="zh-CN" dirty="0" err="1">
                <a:solidFill>
                  <a:schemeClr val="bg1"/>
                </a:solidFill>
              </a:rPr>
              <a:t>putchar</a:t>
            </a:r>
            <a:r>
              <a:rPr lang="en-US" altLang="zh-CN" dirty="0">
                <a:solidFill>
                  <a:schemeClr val="bg1"/>
                </a:solidFill>
              </a:rPr>
              <a:t>(</a:t>
            </a:r>
            <a:r>
              <a:rPr lang="en-US" altLang="zh-CN" dirty="0" err="1">
                <a:solidFill>
                  <a:schemeClr val="bg1"/>
                </a:solidFill>
              </a:rPr>
              <a:t>ch</a:t>
            </a:r>
            <a:r>
              <a:rPr lang="en-US" altLang="zh-CN" dirty="0">
                <a:solidFill>
                  <a:schemeClr val="bg1"/>
                </a:solidFill>
              </a:rPr>
              <a:t>);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	  </a:t>
            </a:r>
            <a:r>
              <a:rPr lang="en-US" altLang="zh-CN" dirty="0" err="1">
                <a:solidFill>
                  <a:schemeClr val="bg1"/>
                </a:solidFill>
              </a:rPr>
              <a:t>ch</a:t>
            </a:r>
            <a:r>
              <a:rPr lang="en-US" altLang="zh-CN" dirty="0">
                <a:solidFill>
                  <a:schemeClr val="bg1"/>
                </a:solidFill>
              </a:rPr>
              <a:t>=</a:t>
            </a:r>
            <a:r>
              <a:rPr lang="en-US" altLang="zh-CN" dirty="0" err="1">
                <a:solidFill>
                  <a:schemeClr val="bg1"/>
                </a:solidFill>
              </a:rPr>
              <a:t>getchar</a:t>
            </a:r>
            <a:r>
              <a:rPr lang="en-US" altLang="zh-CN" dirty="0">
                <a:solidFill>
                  <a:schemeClr val="bg1"/>
                </a:solidFill>
              </a:rPr>
              <a:t>(); }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     </a:t>
            </a:r>
            <a:r>
              <a:rPr lang="en-US" altLang="zh-CN" dirty="0" err="1">
                <a:solidFill>
                  <a:schemeClr val="bg1"/>
                </a:solidFill>
              </a:rPr>
              <a:t>fclose</a:t>
            </a:r>
            <a:r>
              <a:rPr lang="en-US" altLang="zh-CN" dirty="0">
                <a:solidFill>
                  <a:schemeClr val="bg1"/>
                </a:solidFill>
              </a:rPr>
              <a:t>(</a:t>
            </a:r>
            <a:r>
              <a:rPr lang="en-US" altLang="zh-CN" dirty="0" err="1">
                <a:solidFill>
                  <a:schemeClr val="bg1"/>
                </a:solidFill>
              </a:rPr>
              <a:t>fp</a:t>
            </a:r>
            <a:r>
              <a:rPr lang="en-US" altLang="zh-CN" dirty="0">
                <a:solidFill>
                  <a:schemeClr val="bg1"/>
                </a:solidFill>
              </a:rPr>
              <a:t>);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</a:rPr>
              <a:t> }</a:t>
            </a:r>
          </a:p>
        </p:txBody>
      </p:sp>
      <p:sp>
        <p:nvSpPr>
          <p:cNvPr id="654341" name="Rectangle 5"/>
          <p:cNvSpPr>
            <a:spLocks noChangeArrowheads="1"/>
          </p:cNvSpPr>
          <p:nvPr/>
        </p:nvSpPr>
        <p:spPr bwMode="auto">
          <a:xfrm>
            <a:off x="2123728" y="6041231"/>
            <a:ext cx="8208963" cy="1633537"/>
          </a:xfrm>
          <a:prstGeom prst="rect">
            <a:avLst/>
          </a:prstGeom>
          <a:solidFill>
            <a:srgbClr val="80800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运行情况如下：</a:t>
            </a:r>
          </a:p>
          <a:p>
            <a:pPr algn="l"/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ｆｉｌｅ１．ｃ              （输入磁盘文件名）</a:t>
            </a:r>
          </a:p>
          <a:p>
            <a:pPr algn="l"/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ｃｏｍｐｕｔｅｒ ａｎｄ ｃ＃（输入一个字符串）</a:t>
            </a:r>
          </a:p>
          <a:p>
            <a:pPr algn="l"/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ｃｏｍｐｕｔｅｒ ａｎｄ ｃ    （输出一个字符串）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4339" grpId="0"/>
      <p:bldP spid="654340" grpId="0" animBg="1"/>
      <p:bldP spid="6543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6" name="Rectangle 2"/>
          <p:cNvSpPr>
            <a:spLocks noChangeArrowheads="1"/>
          </p:cNvSpPr>
          <p:nvPr/>
        </p:nvSpPr>
        <p:spPr bwMode="auto">
          <a:xfrm>
            <a:off x="457200" y="457200"/>
            <a:ext cx="8077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87338" indent="-287338" algn="l">
              <a:spcBef>
                <a:spcPct val="20000"/>
              </a:spcBef>
            </a:pPr>
            <a:endParaRPr lang="zh-CN" altLang="zh-CN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03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650" y="692150"/>
            <a:ext cx="7848600" cy="1366838"/>
          </a:xfrm>
        </p:spPr>
        <p:txBody>
          <a:bodyPr/>
          <a:lstStyle/>
          <a:p>
            <a:pPr>
              <a:buSzPct val="60000"/>
              <a:buFont typeface="Wingdings" pitchFamily="2" charset="2"/>
              <a:buChar char="l"/>
            </a:pPr>
            <a:r>
              <a:rPr lang="en-US" altLang="zh-CN" sz="4000" b="0">
                <a:solidFill>
                  <a:srgbClr val="990099"/>
                </a:solidFill>
              </a:rPr>
              <a:t> </a:t>
            </a:r>
            <a:r>
              <a:rPr lang="zh-CN" altLang="en-US" sz="4000" b="0">
                <a:solidFill>
                  <a:srgbClr val="990099"/>
                </a:solidFill>
                <a:effectLst/>
              </a:rPr>
              <a:t>本章要点</a:t>
            </a:r>
            <a:endParaRPr lang="zh-CN" altLang="en-US" sz="8800" b="0">
              <a:solidFill>
                <a:srgbClr val="CC0000"/>
              </a:solidFill>
              <a:effectLst/>
              <a:latin typeface="Arial Black" pitchFamily="34" charset="0"/>
              <a:ea typeface="方正舒体" pitchFamily="2" charset="-122"/>
            </a:endParaRPr>
          </a:p>
        </p:txBody>
      </p:sp>
      <p:sp>
        <p:nvSpPr>
          <p:cNvPr id="61030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2349500"/>
            <a:ext cx="7632700" cy="4175125"/>
          </a:xfrm>
          <a:noFill/>
          <a:ln>
            <a:solidFill>
              <a:srgbClr val="990099"/>
            </a:solidFill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tIns="154800">
            <a:flatTx/>
          </a:bodyPr>
          <a:lstStyle/>
          <a:p>
            <a:pPr lvl="1" algn="l">
              <a:lnSpc>
                <a:spcPct val="120000"/>
              </a:lnSpc>
              <a:buClr>
                <a:srgbClr val="990099"/>
              </a:buClr>
              <a:buSzPct val="50000"/>
              <a:buFont typeface="Wingdings" pitchFamily="2" charset="2"/>
              <a:buChar char="n"/>
            </a:pPr>
            <a:r>
              <a:rPr lang="en-US" altLang="zh-CN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</a:t>
            </a:r>
            <a:r>
              <a:rPr lang="zh-CN" altLang="en-US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文件的基本概念</a:t>
            </a:r>
          </a:p>
          <a:p>
            <a:pPr lvl="1" algn="l">
              <a:lnSpc>
                <a:spcPct val="120000"/>
              </a:lnSpc>
              <a:buSzPct val="50000"/>
              <a:buFont typeface="Wingdings" pitchFamily="2" charset="2"/>
              <a:buChar char="n"/>
            </a:pPr>
            <a:r>
              <a:rPr lang="zh-CN" altLang="en-US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文件的基本函数</a:t>
            </a:r>
          </a:p>
          <a:p>
            <a:pPr lvl="1" algn="l">
              <a:lnSpc>
                <a:spcPct val="120000"/>
              </a:lnSpc>
              <a:buSzPct val="50000"/>
              <a:buFont typeface="Wingdings" pitchFamily="2" charset="2"/>
              <a:buChar char="n"/>
            </a:pPr>
            <a:r>
              <a:rPr lang="zh-CN" altLang="en-US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文件的顺序读写</a:t>
            </a:r>
          </a:p>
          <a:p>
            <a:pPr lvl="1" algn="l">
              <a:lnSpc>
                <a:spcPct val="120000"/>
              </a:lnSpc>
              <a:buSzPct val="50000"/>
              <a:buFont typeface="Wingdings" pitchFamily="2" charset="2"/>
              <a:buChar char="n"/>
            </a:pPr>
            <a:r>
              <a:rPr lang="zh-CN" altLang="en-US" b="1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文件的随机读写</a:t>
            </a:r>
          </a:p>
          <a:p>
            <a:pPr lvl="1" algn="l">
              <a:lnSpc>
                <a:spcPct val="120000"/>
              </a:lnSpc>
              <a:buSzPct val="50000"/>
              <a:buFont typeface="Wingdings" pitchFamily="2" charset="2"/>
              <a:buChar char="n"/>
            </a:pPr>
            <a:r>
              <a:rPr kumimoji="0" lang="zh-CN" altLang="en-US" b="1">
                <a:solidFill>
                  <a:srgbClr val="990099"/>
                </a:solidFill>
                <a:latin typeface="方正姚体" pitchFamily="2" charset="-122"/>
                <a:ea typeface="方正姚体" pitchFamily="2" charset="-122"/>
              </a:rPr>
              <a:t> 文件简单应用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030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030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0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0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0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0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0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0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0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0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0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03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0309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Rectangle 2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§13.4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文件的读写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58438" name="Rectangle 6"/>
          <p:cNvSpPr>
            <a:spLocks noChangeArrowheads="1"/>
          </p:cNvSpPr>
          <p:nvPr/>
        </p:nvSpPr>
        <p:spPr bwMode="auto">
          <a:xfrm>
            <a:off x="323850" y="1412875"/>
            <a:ext cx="7921625" cy="45354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二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数据块读写函数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800" dirty="0" err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fread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()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800" dirty="0" err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fwrite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())</a:t>
            </a:r>
          </a:p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函数调用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/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fread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(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buffer,size,count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);</a:t>
            </a:r>
          </a:p>
          <a:p>
            <a:pPr algn="l"/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fwrite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buffer,size,count,fp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); </a:t>
            </a:r>
          </a:p>
          <a:p>
            <a:pPr algn="l"/>
            <a:r>
              <a:rPr lang="zh-CN" altLang="en-US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参数说明：</a:t>
            </a:r>
            <a:endParaRPr lang="zh-CN" altLang="en-US" sz="2800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en-US" altLang="zh-CN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buffer</a:t>
            </a:r>
            <a:r>
              <a:rPr lang="zh-CN" altLang="zh-CN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zh-CN" dirty="0">
                <a:latin typeface="楷体_GB2312" pitchFamily="49" charset="-122"/>
                <a:ea typeface="楷体_GB2312" pitchFamily="49" charset="-122"/>
              </a:rPr>
              <a:t>是一个指针。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zh-CN" dirty="0">
                <a:latin typeface="楷体_GB2312" pitchFamily="49" charset="-122"/>
                <a:ea typeface="楷体_GB2312" pitchFamily="49" charset="-122"/>
              </a:rPr>
              <a:t>对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fread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dirty="0">
                <a:latin typeface="楷体_GB2312" pitchFamily="49" charset="-122"/>
                <a:ea typeface="楷体_GB2312" pitchFamily="49" charset="-122"/>
              </a:rPr>
              <a:t>来说，它是读入数据的存放地址。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zh-CN" dirty="0">
                <a:latin typeface="楷体_GB2312" pitchFamily="49" charset="-122"/>
                <a:ea typeface="楷体_GB2312" pitchFamily="49" charset="-122"/>
              </a:rPr>
              <a:t>对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fwrite</a:t>
            </a:r>
            <a:r>
              <a:rPr lang="zh-CN" altLang="zh-CN" dirty="0">
                <a:latin typeface="楷体_GB2312" pitchFamily="49" charset="-122"/>
                <a:ea typeface="楷体_GB2312" pitchFamily="49" charset="-122"/>
              </a:rPr>
              <a:t>来说，是要输出数据的地址（均指起始地址）。</a:t>
            </a:r>
          </a:p>
          <a:p>
            <a:pPr algn="l"/>
            <a:r>
              <a:rPr lang="zh-CN" altLang="zh-CN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size：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dirty="0">
                <a:latin typeface="楷体_GB2312" pitchFamily="49" charset="-122"/>
                <a:ea typeface="楷体_GB2312" pitchFamily="49" charset="-122"/>
              </a:rPr>
              <a:t>要读写的字节数。</a:t>
            </a:r>
          </a:p>
          <a:p>
            <a:pPr algn="l"/>
            <a:r>
              <a:rPr lang="zh-CN" altLang="zh-CN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count：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dirty="0">
                <a:latin typeface="楷体_GB2312" pitchFamily="49" charset="-122"/>
                <a:ea typeface="楷体_GB2312" pitchFamily="49" charset="-122"/>
              </a:rPr>
              <a:t>要进行读写多少个size字节的数据项。</a:t>
            </a:r>
          </a:p>
          <a:p>
            <a:pPr algn="l"/>
            <a:r>
              <a:rPr lang="zh-CN" altLang="zh-CN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fp：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dirty="0">
                <a:latin typeface="楷体_GB2312" pitchFamily="49" charset="-122"/>
                <a:ea typeface="楷体_GB2312" pitchFamily="49" charset="-122"/>
              </a:rPr>
              <a:t>文件型指针。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84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8" name="Rectangle 2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§13.4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文件的读写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59459" name="Rectangle 3"/>
          <p:cNvSpPr>
            <a:spLocks noChangeArrowheads="1"/>
          </p:cNvSpPr>
          <p:nvPr/>
        </p:nvSpPr>
        <p:spPr bwMode="auto">
          <a:xfrm>
            <a:off x="323850" y="1341438"/>
            <a:ext cx="8496300" cy="4248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使用举例：</a:t>
            </a:r>
          </a:p>
          <a:p>
            <a:pPr algn="l"/>
            <a:endParaRPr lang="zh-CN" altLang="en-US" sz="280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若</a:t>
            </a:r>
            <a:r>
              <a:rPr lang="zh-CN" altLang="en-US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文件以二进制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形式打开： </a:t>
            </a:r>
          </a:p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dirty="0" err="1">
                <a:latin typeface="楷体_GB2312" pitchFamily="49" charset="-122"/>
                <a:ea typeface="楷体_GB2312" pitchFamily="49" charset="-122"/>
              </a:rPr>
              <a:t>fread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(f,4,2,fp);</a:t>
            </a:r>
          </a:p>
          <a:p>
            <a:pPr algn="l"/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此函数从</a:t>
            </a:r>
            <a:r>
              <a:rPr lang="en-US" altLang="zh-CN" sz="2800" dirty="0" err="1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所指向的文件中读入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个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个字节的数</a:t>
            </a:r>
          </a:p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据，存储到数组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f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中。</a:t>
            </a:r>
          </a:p>
          <a:p>
            <a:pPr algn="l"/>
            <a:endParaRPr lang="en-US" altLang="zh-CN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5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94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8" name="Rectangle 2"/>
          <p:cNvSpPr>
            <a:spLocks noChangeArrowheads="1"/>
          </p:cNvSpPr>
          <p:nvPr/>
        </p:nvSpPr>
        <p:spPr bwMode="auto">
          <a:xfrm>
            <a:off x="250825" y="1484313"/>
            <a:ext cx="8064500" cy="1439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如果已有的数据已经以</a:t>
            </a:r>
            <a:r>
              <a:rPr lang="zh-CN" altLang="en-US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二进制形式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存储在一个磁盘文件</a:t>
            </a:r>
          </a:p>
          <a:p>
            <a:pPr algn="l"/>
            <a:r>
              <a:rPr lang="zh-CN" altLang="en-US">
                <a:latin typeface="Times New Roman"/>
                <a:ea typeface="楷体_GB2312" pitchFamily="49" charset="-122"/>
              </a:rPr>
              <a:t>“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ｓｔｕ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ｄａｔ</a:t>
            </a:r>
            <a:r>
              <a:rPr lang="zh-CN" altLang="en-US">
                <a:latin typeface="Times New Roman"/>
                <a:ea typeface="楷体_GB2312" pitchFamily="49" charset="-122"/>
              </a:rPr>
              <a:t>”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中，要求从其中读入数据并输出到</a:t>
            </a:r>
          </a:p>
          <a:p>
            <a:pPr algn="l"/>
            <a:r>
              <a:rPr lang="zh-CN" altLang="en-US">
                <a:latin typeface="Times New Roman"/>
                <a:ea typeface="楷体_GB2312" pitchFamily="49" charset="-122"/>
              </a:rPr>
              <a:t>“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ｓｔｕ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ｌｉｓｔ</a:t>
            </a:r>
            <a:r>
              <a:rPr lang="zh-CN" altLang="en-US">
                <a:latin typeface="Times New Roman"/>
                <a:ea typeface="楷体_GB2312" pitchFamily="49" charset="-122"/>
              </a:rPr>
              <a:t>”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文件中，可以编写一个</a:t>
            </a:r>
            <a:r>
              <a:rPr lang="zh-CN" altLang="en-US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ｌｏａｄ函数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 algn="l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从磁盘文件中读二进制数据</a:t>
            </a:r>
            <a:r>
              <a:rPr lang="zh-CN" altLang="en-US"/>
              <a:t>。 </a:t>
            </a:r>
          </a:p>
        </p:txBody>
      </p:sp>
      <p:sp>
        <p:nvSpPr>
          <p:cNvPr id="664579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§13.4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文件的读写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64580" name="Rectangle 4"/>
          <p:cNvSpPr>
            <a:spLocks noChangeArrowheads="1"/>
          </p:cNvSpPr>
          <p:nvPr/>
        </p:nvSpPr>
        <p:spPr bwMode="auto">
          <a:xfrm>
            <a:off x="0" y="2997200"/>
            <a:ext cx="9144000" cy="3663950"/>
          </a:xfrm>
          <a:prstGeom prst="rect">
            <a:avLst/>
          </a:prstGeom>
          <a:solidFill>
            <a:srgbClr val="006699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void </a:t>
            </a:r>
            <a:r>
              <a:rPr lang="en-US" altLang="zh-CN" dirty="0">
                <a:solidFill>
                  <a:srgbClr val="66FF33"/>
                </a:solidFill>
                <a:latin typeface="楷体_GB2312" pitchFamily="49" charset="-122"/>
                <a:ea typeface="楷体_GB2312" pitchFamily="49" charset="-122"/>
              </a:rPr>
              <a:t>load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 )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{FILE *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fp;int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i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;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if((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fopen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("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stu-dat","rb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"))==NULL)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{	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printf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("cannot open 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infile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\n");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 return;}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for(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i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=0;i&lt;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SIZE;i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++)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if(</a:t>
            </a:r>
            <a:r>
              <a:rPr lang="en-US" altLang="zh-CN" dirty="0" err="1">
                <a:solidFill>
                  <a:srgbClr val="66FF33"/>
                </a:solidFill>
                <a:latin typeface="楷体_GB2312" pitchFamily="49" charset="-122"/>
                <a:ea typeface="楷体_GB2312" pitchFamily="49" charset="-122"/>
              </a:rPr>
              <a:t>fread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(&amp;stud[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i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],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sizeof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struct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student_type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),1,fp)!=1)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 {if(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feof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)) {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fclose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); return;}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printf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("file read error\n");}</a:t>
            </a:r>
          </a:p>
          <a:p>
            <a:pPr algn="l"/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fclose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(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； 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}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4578" grpId="0"/>
      <p:bldP spid="66458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03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§13.4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文件的读写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65605" name="Rectangle 5"/>
          <p:cNvSpPr>
            <a:spLocks noChangeArrowheads="1"/>
          </p:cNvSpPr>
          <p:nvPr/>
        </p:nvSpPr>
        <p:spPr bwMode="auto">
          <a:xfrm>
            <a:off x="323850" y="1412875"/>
            <a:ext cx="7921625" cy="45354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三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格式化读写函数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800" dirty="0" err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fprintf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()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800" dirty="0" err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fscanf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())</a:t>
            </a:r>
          </a:p>
          <a:p>
            <a:pPr algn="l"/>
            <a:endParaRPr lang="en-US" altLang="zh-CN" sz="2800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函数调用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/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fprintf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(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文件指针，格式字符串，输出表列）；</a:t>
            </a:r>
          </a:p>
          <a:p>
            <a:pPr algn="l"/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fscanf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 (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文件指针，格式字符串，输入表列）；</a:t>
            </a:r>
            <a:r>
              <a:rPr lang="zh-CN" altLang="en-US" dirty="0"/>
              <a:t>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函数功能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algn="l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从磁盘文件中读入或输出字符。 </a:t>
            </a:r>
          </a:p>
          <a:p>
            <a:pPr algn="l"/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例：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fprintf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dirty="0">
                <a:latin typeface="Times New Roman"/>
                <a:ea typeface="楷体_GB2312" pitchFamily="49" charset="-122"/>
              </a:rPr>
              <a:t>”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%d,%6.2f</a:t>
            </a:r>
            <a:r>
              <a:rPr lang="en-US" altLang="zh-CN" dirty="0">
                <a:latin typeface="Times New Roman"/>
                <a:ea typeface="楷体_GB2312" pitchFamily="49" charset="-122"/>
              </a:rPr>
              <a:t>”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,i,t);</a:t>
            </a:r>
          </a:p>
          <a:p>
            <a:pPr algn="l"/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Fscanf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(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dirty="0">
                <a:latin typeface="Times New Roman"/>
                <a:ea typeface="楷体_GB2312" pitchFamily="49" charset="-122"/>
              </a:rPr>
              <a:t>”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%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d,%f</a:t>
            </a:r>
            <a:r>
              <a:rPr lang="en-US" altLang="zh-CN" dirty="0" err="1">
                <a:latin typeface="Times New Roman"/>
                <a:ea typeface="楷体_GB2312" pitchFamily="49" charset="-122"/>
              </a:rPr>
              <a:t>”</a:t>
            </a:r>
            <a:r>
              <a:rPr lang="en-US" altLang="zh-CN" dirty="0" err="1">
                <a:latin typeface="楷体_GB2312" pitchFamily="49" charset="-122"/>
                <a:ea typeface="楷体_GB2312" pitchFamily="49" charset="-122"/>
              </a:rPr>
              <a:t>,&amp;i,&amp;t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);</a:t>
            </a:r>
          </a:p>
        </p:txBody>
      </p:sp>
      <p:sp>
        <p:nvSpPr>
          <p:cNvPr id="665606" name="Rectangle 6"/>
          <p:cNvSpPr>
            <a:spLocks noChangeArrowheads="1"/>
          </p:cNvSpPr>
          <p:nvPr/>
        </p:nvSpPr>
        <p:spPr bwMode="auto">
          <a:xfrm>
            <a:off x="179388" y="4005263"/>
            <a:ext cx="8820150" cy="2447925"/>
          </a:xfrm>
          <a:prstGeom prst="rect">
            <a:avLst/>
          </a:prstGeom>
          <a:solidFill>
            <a:srgbClr val="993300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注意：</a:t>
            </a:r>
          </a:p>
          <a:p>
            <a:pPr algn="l"/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fprintf</a:t>
            </a:r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fscanf</a:t>
            </a:r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函数对磁盘文件读写，使用方便，容易理解，</a:t>
            </a:r>
          </a:p>
          <a:p>
            <a:pPr algn="l"/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但由于在输入时要将</a:t>
            </a:r>
            <a:r>
              <a:rPr lang="en-US" altLang="zh-CN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ASCII</a:t>
            </a:r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码转换为二进制形式，在输出时又要</a:t>
            </a:r>
          </a:p>
          <a:p>
            <a:pPr algn="l"/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将二进制形式转换成字符，花费时间比较多。因此，在</a:t>
            </a: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内存与磁</a:t>
            </a:r>
          </a:p>
          <a:p>
            <a:pPr algn="l"/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盘频繁交换数据</a:t>
            </a:r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的情况下，最好不用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fprintf</a:t>
            </a:r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fscanf</a:t>
            </a:r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函数，而</a:t>
            </a:r>
          </a:p>
          <a:p>
            <a:pPr algn="l"/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fread</a:t>
            </a:r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dirty="0" err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fwrite</a:t>
            </a:r>
            <a:r>
              <a:rPr lang="zh-CN" altLang="en-US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函数。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6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0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Rectangle 2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§13.5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文件的定位</a:t>
            </a:r>
          </a:p>
        </p:txBody>
      </p:sp>
      <p:sp>
        <p:nvSpPr>
          <p:cNvPr id="672771" name="Rectangle 3"/>
          <p:cNvSpPr>
            <a:spLocks noChangeArrowheads="1"/>
          </p:cNvSpPr>
          <p:nvPr/>
        </p:nvSpPr>
        <p:spPr bwMode="auto">
          <a:xfrm>
            <a:off x="250825" y="1557338"/>
            <a:ext cx="8496300" cy="4967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altLang="zh-CN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fseek</a:t>
            </a:r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函数（一般用于二进制文件）</a:t>
            </a:r>
          </a:p>
          <a:p>
            <a:pPr algn="l"/>
            <a:r>
              <a:rPr lang="zh-CN" altLang="en-US" sz="28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函数功能：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改变文件的位置指针</a:t>
            </a:r>
          </a:p>
          <a:p>
            <a:pPr algn="l"/>
            <a:r>
              <a:rPr lang="zh-CN" altLang="en-US" sz="28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函数调用形式</a:t>
            </a:r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pPr algn="l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fseek(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文件类型指针，位移量，起始点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起始点：文件开头        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SEEK_SET     0</a:t>
            </a:r>
          </a:p>
          <a:p>
            <a:pPr algn="l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文件当前位置    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SEEK_CUR     1</a:t>
            </a:r>
          </a:p>
          <a:p>
            <a:pPr algn="l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文件末尾        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SEEK_END     2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位移量：以起始点为基点，向前移动的字节数。一般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        要求为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long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型</a:t>
            </a:r>
          </a:p>
          <a:p>
            <a:pPr algn="l"/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277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§13.5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文件的定位</a:t>
            </a:r>
          </a:p>
        </p:txBody>
      </p:sp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23850" y="1125538"/>
            <a:ext cx="8496300" cy="4967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altLang="zh-CN" sz="2800" dirty="0" err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fseek</a:t>
            </a:r>
            <a:r>
              <a:rPr lang="zh-CN" altLang="en-US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函数应用举例</a:t>
            </a:r>
          </a:p>
          <a:p>
            <a:pPr algn="l"/>
            <a:endParaRPr lang="zh-CN" altLang="en-US" sz="2800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en-US" altLang="zh-CN" sz="2800" b="1" dirty="0" err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fseek</a:t>
            </a:r>
            <a:r>
              <a:rPr lang="en-US" altLang="zh-CN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800" b="1" dirty="0" err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100L</a:t>
            </a:r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，０）；</a:t>
            </a:r>
          </a:p>
          <a:p>
            <a:pPr algn="l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将位置指针移到离文件头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个字节处</a:t>
            </a:r>
          </a:p>
          <a:p>
            <a:pPr algn="l"/>
            <a:r>
              <a:rPr lang="en-US" altLang="zh-CN" sz="2800" b="1" dirty="0" err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fseek</a:t>
            </a:r>
            <a:r>
              <a:rPr lang="en-US" altLang="zh-CN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800" b="1" dirty="0" err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50L</a:t>
            </a:r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 １）；</a:t>
            </a:r>
          </a:p>
          <a:p>
            <a:pPr algn="l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将位置指针移到离当前位置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个字节处</a:t>
            </a:r>
          </a:p>
          <a:p>
            <a:pPr algn="l"/>
            <a:r>
              <a:rPr lang="en-US" altLang="zh-CN" sz="2800" b="1" dirty="0" err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fseek</a:t>
            </a:r>
            <a:r>
              <a:rPr lang="en-US" altLang="zh-CN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800" b="1" dirty="0" err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fp</a:t>
            </a:r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50L</a:t>
            </a:r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 ２）；</a:t>
            </a:r>
          </a:p>
          <a:p>
            <a:pPr algn="l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将位置指针从文件末尾处向后退１０个字节</a:t>
            </a:r>
            <a:r>
              <a:rPr lang="zh-CN" altLang="en-US" dirty="0"/>
              <a:t> 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37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890" name="Rectangle 2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§13.6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出错的检测</a:t>
            </a:r>
          </a:p>
        </p:txBody>
      </p:sp>
      <p:sp>
        <p:nvSpPr>
          <p:cNvPr id="677891" name="Rectangle 3"/>
          <p:cNvSpPr>
            <a:spLocks noChangeArrowheads="1"/>
          </p:cNvSpPr>
          <p:nvPr/>
        </p:nvSpPr>
        <p:spPr bwMode="auto">
          <a:xfrm>
            <a:off x="323850" y="1268413"/>
            <a:ext cx="8423275" cy="467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altLang="zh-CN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ferror</a:t>
            </a:r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函数</a:t>
            </a:r>
          </a:p>
          <a:p>
            <a:pPr algn="l"/>
            <a:endParaRPr lang="zh-CN" altLang="en-US"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调用形式：</a:t>
            </a:r>
          </a:p>
          <a:p>
            <a:pPr algn="l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ferror(fp);</a:t>
            </a:r>
          </a:p>
          <a:p>
            <a:pPr algn="l"/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返回值：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返回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，表示未出错；返回非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，表示出错。</a:t>
            </a:r>
          </a:p>
          <a:p>
            <a:pPr algn="l"/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在调用一个输入输出函数后立即检查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ferror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函数的值，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否则信息会丢失。在执行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fopen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函数时，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ferror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函数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的初始值自动置为０。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789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914" name="Rectangle 2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§13.6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出错的检测</a:t>
            </a:r>
          </a:p>
        </p:txBody>
      </p:sp>
      <p:sp>
        <p:nvSpPr>
          <p:cNvPr id="678915" name="Rectangle 3"/>
          <p:cNvSpPr>
            <a:spLocks noChangeArrowheads="1"/>
          </p:cNvSpPr>
          <p:nvPr/>
        </p:nvSpPr>
        <p:spPr bwMode="auto">
          <a:xfrm>
            <a:off x="323850" y="1268413"/>
            <a:ext cx="8423275" cy="467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altLang="zh-CN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clearerr</a:t>
            </a:r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函数</a:t>
            </a:r>
          </a:p>
          <a:p>
            <a:pPr algn="l"/>
            <a:endParaRPr lang="zh-CN" altLang="en-US" sz="280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调用形式：</a:t>
            </a:r>
          </a:p>
          <a:p>
            <a:pPr algn="l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clearerr(fp);</a:t>
            </a:r>
          </a:p>
          <a:p>
            <a:pPr algn="l"/>
            <a:r>
              <a:rPr lang="zh-CN" altLang="en-US" sz="28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函数作用：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使文件错误标志和文件结束标志置为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algn="l"/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>
                <a:ea typeface="楷体_GB2312" pitchFamily="49" charset="-122"/>
              </a:rPr>
              <a:t>只要出现错误标志，就一直保留，直到对同一文件</a:t>
            </a:r>
          </a:p>
          <a:p>
            <a:pPr algn="l"/>
            <a:r>
              <a:rPr lang="zh-CN" altLang="en-US" sz="2800">
                <a:ea typeface="楷体_GB2312" pitchFamily="49" charset="-122"/>
              </a:rPr>
              <a:t>调用</a:t>
            </a:r>
            <a:r>
              <a:rPr lang="en-US" altLang="zh-CN" sz="2800">
                <a:ea typeface="楷体_GB2312" pitchFamily="49" charset="-122"/>
              </a:rPr>
              <a:t>clearerr</a:t>
            </a:r>
            <a:r>
              <a:rPr lang="zh-CN" altLang="en-US" sz="2800">
                <a:ea typeface="楷体_GB2312" pitchFamily="49" charset="-122"/>
              </a:rPr>
              <a:t>函数或</a:t>
            </a:r>
            <a:r>
              <a:rPr lang="en-US" altLang="zh-CN" sz="2800">
                <a:ea typeface="楷体_GB2312" pitchFamily="49" charset="-122"/>
              </a:rPr>
              <a:t>rewind</a:t>
            </a:r>
            <a:r>
              <a:rPr lang="zh-CN" altLang="en-US" sz="2800">
                <a:ea typeface="楷体_GB2312" pitchFamily="49" charset="-122"/>
              </a:rPr>
              <a:t>函数，或任何其他一个输</a:t>
            </a:r>
          </a:p>
          <a:p>
            <a:pPr algn="l"/>
            <a:r>
              <a:rPr lang="zh-CN" altLang="en-US" sz="2800">
                <a:ea typeface="楷体_GB2312" pitchFamily="49" charset="-122"/>
              </a:rPr>
              <a:t>入输出函数。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89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938" name="Rectangle 2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§13.7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文件输入输出小结</a:t>
            </a:r>
          </a:p>
        </p:txBody>
      </p:sp>
      <p:sp>
        <p:nvSpPr>
          <p:cNvPr id="679939" name="Rectangle 3"/>
          <p:cNvSpPr>
            <a:spLocks noChangeArrowheads="1"/>
          </p:cNvSpPr>
          <p:nvPr/>
        </p:nvSpPr>
        <p:spPr bwMode="auto">
          <a:xfrm>
            <a:off x="323850" y="1557338"/>
            <a:ext cx="8423275" cy="467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zh-CN"/>
          </a:p>
        </p:txBody>
      </p:sp>
      <p:sp>
        <p:nvSpPr>
          <p:cNvPr id="679942" name="Rectangle 6"/>
          <p:cNvSpPr>
            <a:spLocks noChangeArrowheads="1"/>
          </p:cNvSpPr>
          <p:nvPr/>
        </p:nvSpPr>
        <p:spPr bwMode="auto">
          <a:xfrm>
            <a:off x="250825" y="1989138"/>
            <a:ext cx="8424863" cy="3046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kumimoji="1" lang="zh-CN" altLang="en-US" b="1" u="sng" dirty="0">
                <a:solidFill>
                  <a:srgbClr val="CC0000"/>
                </a:solidFill>
              </a:rPr>
              <a:t>分类                  函数名       功能                              	</a:t>
            </a:r>
          </a:p>
          <a:p>
            <a:pPr algn="l"/>
            <a:r>
              <a:rPr kumimoji="1" lang="zh-CN" altLang="en-US" b="1" dirty="0"/>
              <a:t>打开文件         </a:t>
            </a:r>
            <a:r>
              <a:rPr kumimoji="1" lang="en-US" altLang="zh-CN" b="1" dirty="0" err="1"/>
              <a:t>fopen</a:t>
            </a:r>
            <a:r>
              <a:rPr kumimoji="1" lang="en-US" altLang="zh-CN" b="1" dirty="0"/>
              <a:t>()        </a:t>
            </a:r>
            <a:r>
              <a:rPr kumimoji="1" lang="zh-CN" altLang="en-US" b="1" dirty="0"/>
              <a:t>打开文件          </a:t>
            </a:r>
          </a:p>
          <a:p>
            <a:pPr algn="l"/>
            <a:r>
              <a:rPr kumimoji="1" lang="zh-CN" altLang="en-US" b="1" dirty="0"/>
              <a:t>关闭文件         </a:t>
            </a:r>
            <a:r>
              <a:rPr kumimoji="1" lang="en-US" altLang="zh-CN" b="1" dirty="0" err="1"/>
              <a:t>fclose</a:t>
            </a:r>
            <a:r>
              <a:rPr kumimoji="1" lang="en-US" altLang="zh-CN" b="1" dirty="0"/>
              <a:t>()       </a:t>
            </a:r>
            <a:r>
              <a:rPr kumimoji="1" lang="zh-CN" altLang="en-US" b="1" dirty="0"/>
              <a:t>关闭文件</a:t>
            </a:r>
          </a:p>
          <a:p>
            <a:pPr algn="l"/>
            <a:r>
              <a:rPr kumimoji="1" lang="zh-CN" altLang="en-US" b="1" dirty="0"/>
              <a:t>文件定位         </a:t>
            </a:r>
            <a:r>
              <a:rPr kumimoji="1" lang="en-US" altLang="zh-CN" b="1" dirty="0" err="1"/>
              <a:t>fseek</a:t>
            </a:r>
            <a:r>
              <a:rPr kumimoji="1" lang="en-US" altLang="zh-CN" b="1" dirty="0"/>
              <a:t>()        </a:t>
            </a:r>
            <a:r>
              <a:rPr kumimoji="1" lang="zh-CN" altLang="en-US" b="1" dirty="0"/>
              <a:t>改变文件位置指针的位置</a:t>
            </a:r>
          </a:p>
          <a:p>
            <a:pPr algn="l"/>
            <a:r>
              <a:rPr lang="zh-CN" altLang="en-US" b="1" dirty="0" smtClean="0"/>
              <a:t>文件</a:t>
            </a:r>
            <a:r>
              <a:rPr lang="zh-CN" altLang="en-US" b="1" dirty="0"/>
              <a:t>状态         </a:t>
            </a:r>
            <a:r>
              <a:rPr lang="en-US" altLang="zh-CN" b="1" dirty="0" err="1"/>
              <a:t>feof</a:t>
            </a:r>
            <a:r>
              <a:rPr lang="en-US" altLang="zh-CN" b="1" dirty="0"/>
              <a:t>()          </a:t>
            </a:r>
            <a:r>
              <a:rPr lang="zh-CN" altLang="en-US" b="1" dirty="0"/>
              <a:t>若到文件末尾，函数值为真</a:t>
            </a:r>
          </a:p>
          <a:p>
            <a:pPr algn="l"/>
            <a:r>
              <a:rPr lang="zh-CN" altLang="en-US" b="1" dirty="0"/>
              <a:t>                        </a:t>
            </a:r>
            <a:r>
              <a:rPr lang="en-US" altLang="zh-CN" b="1" dirty="0" err="1"/>
              <a:t>Ferror</a:t>
            </a:r>
            <a:r>
              <a:rPr lang="en-US" altLang="zh-CN" b="1" dirty="0"/>
              <a:t>()      </a:t>
            </a:r>
            <a:r>
              <a:rPr lang="zh-CN" altLang="en-US" b="1" dirty="0"/>
              <a:t>若对文件操作出错，函数值为真</a:t>
            </a:r>
          </a:p>
          <a:p>
            <a:pPr algn="l"/>
            <a:r>
              <a:rPr lang="zh-CN" altLang="en-US" b="1" dirty="0"/>
              <a:t>                        </a:t>
            </a:r>
            <a:r>
              <a:rPr lang="en-US" altLang="zh-CN" b="1" dirty="0" err="1"/>
              <a:t>Clearerr</a:t>
            </a:r>
            <a:r>
              <a:rPr lang="en-US" altLang="zh-CN" b="1" dirty="0"/>
              <a:t>()   </a:t>
            </a:r>
            <a:r>
              <a:rPr lang="zh-CN" altLang="en-US" b="1" dirty="0"/>
              <a:t>使</a:t>
            </a:r>
            <a:r>
              <a:rPr lang="en-US" altLang="zh-CN" b="1" dirty="0" err="1"/>
              <a:t>ferror</a:t>
            </a:r>
            <a:r>
              <a:rPr lang="zh-CN" altLang="en-US" b="1" dirty="0"/>
              <a:t>和</a:t>
            </a:r>
            <a:r>
              <a:rPr lang="en-US" altLang="zh-CN" b="1" dirty="0" err="1"/>
              <a:t>feof</a:t>
            </a:r>
            <a:r>
              <a:rPr lang="en-US" altLang="zh-CN" b="1" dirty="0"/>
              <a:t>()</a:t>
            </a:r>
            <a:r>
              <a:rPr lang="zh-CN" altLang="en-US" b="1" dirty="0"/>
              <a:t>函数值置零</a:t>
            </a:r>
          </a:p>
          <a:p>
            <a:pPr algn="l"/>
            <a:endParaRPr kumimoji="1" lang="en-US" altLang="zh-CN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99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4" name="Rectangle 2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§13.7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文件输入输出小结</a:t>
            </a:r>
          </a:p>
        </p:txBody>
      </p:sp>
      <p:sp>
        <p:nvSpPr>
          <p:cNvPr id="699395" name="Rectangle 3"/>
          <p:cNvSpPr>
            <a:spLocks noChangeArrowheads="1"/>
          </p:cNvSpPr>
          <p:nvPr/>
        </p:nvSpPr>
        <p:spPr bwMode="auto">
          <a:xfrm>
            <a:off x="323850" y="1557338"/>
            <a:ext cx="8423275" cy="467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zh-CN"/>
          </a:p>
        </p:txBody>
      </p:sp>
      <p:sp>
        <p:nvSpPr>
          <p:cNvPr id="699396" name="Rectangle 4"/>
          <p:cNvSpPr>
            <a:spLocks noChangeArrowheads="1"/>
          </p:cNvSpPr>
          <p:nvPr/>
        </p:nvSpPr>
        <p:spPr bwMode="auto">
          <a:xfrm>
            <a:off x="250825" y="1989138"/>
            <a:ext cx="8424863" cy="3046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kumimoji="1" lang="zh-CN" altLang="en-US" b="1" u="sng" dirty="0">
                <a:solidFill>
                  <a:srgbClr val="CC0000"/>
                </a:solidFill>
              </a:rPr>
              <a:t>分类                  函数名       功能                              	</a:t>
            </a:r>
          </a:p>
          <a:p>
            <a:pPr algn="l"/>
            <a:r>
              <a:rPr kumimoji="1" lang="zh-CN" altLang="en-US" b="1" dirty="0"/>
              <a:t>文件读写         </a:t>
            </a:r>
            <a:r>
              <a:rPr kumimoji="1" lang="en-US" altLang="zh-CN" b="1" dirty="0" err="1"/>
              <a:t>fgetc</a:t>
            </a:r>
            <a:r>
              <a:rPr kumimoji="1" lang="en-US" altLang="zh-CN" b="1" dirty="0"/>
              <a:t>(),</a:t>
            </a:r>
            <a:r>
              <a:rPr kumimoji="1" lang="en-US" altLang="zh-CN" b="1" dirty="0" err="1"/>
              <a:t>getc</a:t>
            </a:r>
            <a:r>
              <a:rPr kumimoji="1" lang="en-US" altLang="zh-CN" b="1" dirty="0"/>
              <a:t>()</a:t>
            </a:r>
            <a:r>
              <a:rPr kumimoji="1" lang="zh-CN" altLang="en-US" b="1" dirty="0"/>
              <a:t>从指定文件取得一个字符          </a:t>
            </a:r>
          </a:p>
          <a:p>
            <a:pPr algn="l"/>
            <a:r>
              <a:rPr kumimoji="1" lang="zh-CN" altLang="en-US" b="1" dirty="0"/>
              <a:t>                          </a:t>
            </a:r>
            <a:r>
              <a:rPr kumimoji="1" lang="en-US" altLang="zh-CN" b="1" dirty="0" err="1"/>
              <a:t>fputc</a:t>
            </a:r>
            <a:r>
              <a:rPr kumimoji="1" lang="en-US" altLang="zh-CN" b="1" dirty="0"/>
              <a:t>(),</a:t>
            </a:r>
            <a:r>
              <a:rPr kumimoji="1" lang="en-US" altLang="zh-CN" b="1" dirty="0" err="1"/>
              <a:t>putc</a:t>
            </a:r>
            <a:r>
              <a:rPr kumimoji="1" lang="en-US" altLang="zh-CN" b="1" dirty="0"/>
              <a:t>()</a:t>
            </a:r>
            <a:r>
              <a:rPr kumimoji="1" lang="zh-CN" altLang="en-US" b="1" dirty="0"/>
              <a:t>把字符输出到指定文件</a:t>
            </a:r>
          </a:p>
          <a:p>
            <a:pPr algn="l"/>
            <a:r>
              <a:rPr kumimoji="1" lang="en-US" altLang="zh-CN" b="1" dirty="0" err="1" smtClean="0"/>
              <a:t>fread</a:t>
            </a:r>
            <a:r>
              <a:rPr kumimoji="1" lang="en-US" altLang="zh-CN" b="1" dirty="0"/>
              <a:t>()</a:t>
            </a:r>
            <a:r>
              <a:rPr kumimoji="1" lang="zh-CN" altLang="en-US" b="1" dirty="0"/>
              <a:t>从指定文件中读取数据项</a:t>
            </a:r>
          </a:p>
          <a:p>
            <a:pPr algn="l"/>
            <a:r>
              <a:rPr kumimoji="1" lang="zh-CN" altLang="en-US" b="1" dirty="0"/>
              <a:t>                          </a:t>
            </a:r>
            <a:r>
              <a:rPr kumimoji="1" lang="en-US" altLang="zh-CN" b="1" dirty="0" err="1"/>
              <a:t>fwrite</a:t>
            </a:r>
            <a:r>
              <a:rPr kumimoji="1" lang="en-US" altLang="zh-CN" b="1" dirty="0"/>
              <a:t>()</a:t>
            </a:r>
            <a:r>
              <a:rPr kumimoji="1" lang="zh-CN" altLang="en-US" b="1" dirty="0"/>
              <a:t>把数据项写到指定文件中</a:t>
            </a:r>
          </a:p>
          <a:p>
            <a:pPr algn="l"/>
            <a:r>
              <a:rPr kumimoji="1" lang="zh-CN" altLang="en-US" b="1" dirty="0"/>
              <a:t>                          </a:t>
            </a:r>
            <a:r>
              <a:rPr kumimoji="1" lang="en-US" altLang="zh-CN" b="1" dirty="0" err="1"/>
              <a:t>fscanf</a:t>
            </a:r>
            <a:r>
              <a:rPr kumimoji="1" lang="en-US" altLang="zh-CN" b="1" dirty="0"/>
              <a:t>()</a:t>
            </a:r>
            <a:r>
              <a:rPr kumimoji="1" lang="zh-CN" altLang="en-US" b="1" dirty="0"/>
              <a:t>从指定文件按格式输入数据</a:t>
            </a:r>
          </a:p>
          <a:p>
            <a:pPr algn="l"/>
            <a:r>
              <a:rPr kumimoji="1" lang="zh-CN" altLang="en-US" b="1" dirty="0"/>
              <a:t>                          </a:t>
            </a:r>
            <a:r>
              <a:rPr kumimoji="1" lang="en-US" altLang="zh-CN" b="1" dirty="0" err="1"/>
              <a:t>fprintf</a:t>
            </a:r>
            <a:r>
              <a:rPr kumimoji="1" lang="en-US" altLang="zh-CN" b="1" dirty="0"/>
              <a:t>()</a:t>
            </a:r>
            <a:r>
              <a:rPr kumimoji="1" lang="zh-CN" altLang="en-US" b="1" dirty="0"/>
              <a:t>按指定格式将数据写到指定文件中</a:t>
            </a:r>
          </a:p>
          <a:p>
            <a:pPr algn="l"/>
            <a:endParaRPr kumimoji="1" lang="en-US" altLang="zh-CN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93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701" name="Rectangle 5"/>
          <p:cNvSpPr>
            <a:spLocks noChangeArrowheads="1"/>
          </p:cNvSpPr>
          <p:nvPr/>
        </p:nvSpPr>
        <p:spPr bwMode="auto">
          <a:xfrm>
            <a:off x="2728913" y="1847850"/>
            <a:ext cx="5410200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l" eaLnBrk="0" hangingPunct="0">
              <a:lnSpc>
                <a:spcPct val="120000"/>
              </a:lnSpc>
            </a:pPr>
            <a:endParaRPr kumimoji="1" lang="zh-CN" altLang="zh-CN" sz="3600" b="1"/>
          </a:p>
        </p:txBody>
      </p:sp>
      <p:sp>
        <p:nvSpPr>
          <p:cNvPr id="541704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4213" y="836613"/>
            <a:ext cx="7772400" cy="792162"/>
          </a:xfrm>
        </p:spPr>
        <p:txBody>
          <a:bodyPr/>
          <a:lstStyle/>
          <a:p>
            <a:pPr>
              <a:buClr>
                <a:srgbClr val="006600"/>
              </a:buClr>
              <a:buSzPct val="60000"/>
              <a:buFont typeface="Wingdings" pitchFamily="2" charset="2"/>
              <a:buChar char="l"/>
            </a:pPr>
            <a:r>
              <a:rPr lang="en-US" altLang="zh-CN" sz="4000" b="0">
                <a:solidFill>
                  <a:srgbClr val="990099"/>
                </a:solidFill>
              </a:rPr>
              <a:t> </a:t>
            </a:r>
            <a:r>
              <a:rPr lang="zh-CN" altLang="en-US" sz="4000" b="0">
                <a:solidFill>
                  <a:srgbClr val="006600"/>
                </a:solidFill>
              </a:rPr>
              <a:t>主要内容</a:t>
            </a:r>
          </a:p>
        </p:txBody>
      </p:sp>
      <p:sp>
        <p:nvSpPr>
          <p:cNvPr id="541705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1116013" y="1916113"/>
            <a:ext cx="6832600" cy="3960812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13.1 </a:t>
            </a:r>
            <a:r>
              <a:rPr lang="zh-CN" altLang="en-US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Ｃ文件概述</a:t>
            </a:r>
          </a:p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13.2 </a:t>
            </a:r>
            <a:r>
              <a:rPr lang="zh-CN" altLang="en-US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文件类型指针</a:t>
            </a:r>
          </a:p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13.3 </a:t>
            </a:r>
            <a:r>
              <a:rPr lang="zh-CN" altLang="en-US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文件的打开与关闭</a:t>
            </a:r>
          </a:p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13.4 </a:t>
            </a:r>
            <a:r>
              <a:rPr lang="zh-CN" altLang="en-US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文件的读写</a:t>
            </a:r>
          </a:p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13.5 </a:t>
            </a:r>
            <a:r>
              <a:rPr lang="zh-CN" altLang="en-US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文件的定位</a:t>
            </a:r>
          </a:p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13.6 </a:t>
            </a:r>
            <a:r>
              <a:rPr lang="zh-CN" altLang="en-US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出错的检测</a:t>
            </a:r>
          </a:p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13.7 </a:t>
            </a:r>
            <a:r>
              <a:rPr lang="zh-CN" altLang="en-US" sz="2800" b="1" dirty="0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文件输入输出小结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4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1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1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1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1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1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1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1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1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1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1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1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17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17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17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1701" grpId="0" autoUpdateAnimBg="0"/>
      <p:bldP spid="54170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930" name="Rectangle 2"/>
          <p:cNvSpPr>
            <a:spLocks noChangeArrowheads="1"/>
          </p:cNvSpPr>
          <p:nvPr/>
        </p:nvSpPr>
        <p:spPr bwMode="auto">
          <a:xfrm>
            <a:off x="2728913" y="1847850"/>
            <a:ext cx="5410200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l" eaLnBrk="0" hangingPunct="0">
              <a:lnSpc>
                <a:spcPct val="120000"/>
              </a:lnSpc>
            </a:pPr>
            <a:endParaRPr kumimoji="1" lang="zh-CN" altLang="zh-CN" sz="3600" b="1"/>
          </a:p>
        </p:txBody>
      </p:sp>
      <p:sp>
        <p:nvSpPr>
          <p:cNvPr id="6369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solidFill>
                  <a:schemeClr val="tx1"/>
                </a:solidFill>
                <a:effectLst/>
              </a:rPr>
              <a:t>§13.1 C</a:t>
            </a:r>
            <a:r>
              <a:rPr lang="zh-CN" altLang="en-US" sz="3600">
                <a:solidFill>
                  <a:schemeClr val="tx1"/>
                </a:solidFill>
                <a:effectLst/>
              </a:rPr>
              <a:t>文件概述</a:t>
            </a:r>
          </a:p>
        </p:txBody>
      </p:sp>
      <p:sp>
        <p:nvSpPr>
          <p:cNvPr id="636936" name="Rectangle 8"/>
          <p:cNvSpPr>
            <a:spLocks noChangeArrowheads="1"/>
          </p:cNvSpPr>
          <p:nvPr/>
        </p:nvSpPr>
        <p:spPr bwMode="auto">
          <a:xfrm>
            <a:off x="539750" y="1484313"/>
            <a:ext cx="8064500" cy="2592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3200">
                <a:solidFill>
                  <a:schemeClr val="accent2"/>
                </a:solidFill>
                <a:ea typeface="楷体_GB2312" pitchFamily="49" charset="-122"/>
              </a:rPr>
              <a:t>文件的定义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所谓文件一般指存储在外部介质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如磁盘磁带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上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数据的集合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.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操作系统是以文件为单位对数据进行管理的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.</a:t>
            </a:r>
          </a:p>
          <a:p>
            <a:pPr algn="l"/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36938" name="Group 10"/>
          <p:cNvGrpSpPr>
            <a:grpSpLocks/>
          </p:cNvGrpSpPr>
          <p:nvPr/>
        </p:nvGrpSpPr>
        <p:grpSpPr bwMode="auto">
          <a:xfrm>
            <a:off x="323850" y="3644900"/>
            <a:ext cx="8137525" cy="3024188"/>
            <a:chOff x="204" y="2296"/>
            <a:chExt cx="5126" cy="1905"/>
          </a:xfrm>
        </p:grpSpPr>
        <p:sp>
          <p:nvSpPr>
            <p:cNvPr id="636939" name="Rectangle 11"/>
            <p:cNvSpPr>
              <a:spLocks noChangeArrowheads="1"/>
            </p:cNvSpPr>
            <p:nvPr/>
          </p:nvSpPr>
          <p:spPr bwMode="auto">
            <a:xfrm>
              <a:off x="204" y="2296"/>
              <a:ext cx="5126" cy="1905"/>
            </a:xfrm>
            <a:prstGeom prst="rect">
              <a:avLst/>
            </a:prstGeom>
            <a:solidFill>
              <a:srgbClr val="99CCFF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636940" name="AutoShape 12"/>
            <p:cNvSpPr>
              <a:spLocks noChangeArrowheads="1"/>
            </p:cNvSpPr>
            <p:nvPr/>
          </p:nvSpPr>
          <p:spPr bwMode="auto">
            <a:xfrm>
              <a:off x="4191" y="2846"/>
              <a:ext cx="720" cy="674"/>
            </a:xfrm>
            <a:prstGeom prst="flowChartMagneticDisk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140000"/>
                </a:lnSpc>
                <a:spcBef>
                  <a:spcPct val="50000"/>
                </a:spcBef>
                <a:buClr>
                  <a:srgbClr val="CC99FF"/>
                </a:buClr>
                <a:buFont typeface="Monotype Sorts" pitchFamily="2" charset="2"/>
                <a:buNone/>
              </a:pPr>
              <a:r>
                <a:rPr kumimoji="1" lang="zh-CN" altLang="en-US" b="1">
                  <a:solidFill>
                    <a:srgbClr val="00FFFF"/>
                  </a:solidFill>
                  <a:sym typeface="Monotype Sorts" pitchFamily="2" charset="2"/>
                </a:rPr>
                <a:t>文件</a:t>
              </a:r>
            </a:p>
          </p:txBody>
        </p:sp>
        <p:grpSp>
          <p:nvGrpSpPr>
            <p:cNvPr id="636941" name="Group 13"/>
            <p:cNvGrpSpPr>
              <a:grpSpLocks/>
            </p:cNvGrpSpPr>
            <p:nvPr/>
          </p:nvGrpSpPr>
          <p:grpSpPr bwMode="auto">
            <a:xfrm>
              <a:off x="476" y="2795"/>
              <a:ext cx="725" cy="980"/>
              <a:chOff x="624" y="2160"/>
              <a:chExt cx="864" cy="1116"/>
            </a:xfrm>
          </p:grpSpPr>
          <p:sp>
            <p:nvSpPr>
              <p:cNvPr id="636942" name="Text Box 14"/>
              <p:cNvSpPr txBox="1">
                <a:spLocks noChangeArrowheads="1"/>
              </p:cNvSpPr>
              <p:nvPr/>
            </p:nvSpPr>
            <p:spPr bwMode="auto">
              <a:xfrm>
                <a:off x="624" y="2400"/>
                <a:ext cx="864" cy="6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rgbClr val="CC99FF"/>
                  </a:buClr>
                  <a:buFont typeface="Monotype Sorts" pitchFamily="2" charset="2"/>
                  <a:buNone/>
                </a:pPr>
                <a:r>
                  <a:rPr kumimoji="1" lang="zh-CN" altLang="en-US" b="1">
                    <a:sym typeface="Monotype Sorts" pitchFamily="2" charset="2"/>
                  </a:rPr>
                  <a:t>程序</a:t>
                </a:r>
              </a:p>
              <a:p>
                <a:pPr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rgbClr val="CC99FF"/>
                  </a:buClr>
                  <a:buFont typeface="Monotype Sorts" pitchFamily="2" charset="2"/>
                  <a:buNone/>
                </a:pPr>
                <a:r>
                  <a:rPr kumimoji="1" lang="zh-CN" altLang="en-US" b="1">
                    <a:sym typeface="Monotype Sorts" pitchFamily="2" charset="2"/>
                  </a:rPr>
                  <a:t>数据区</a:t>
                </a:r>
              </a:p>
            </p:txBody>
          </p:sp>
          <p:sp>
            <p:nvSpPr>
              <p:cNvPr id="636943" name="Rectangle 15"/>
              <p:cNvSpPr>
                <a:spLocks noChangeArrowheads="1"/>
              </p:cNvSpPr>
              <p:nvPr/>
            </p:nvSpPr>
            <p:spPr bwMode="auto">
              <a:xfrm>
                <a:off x="624" y="2160"/>
                <a:ext cx="864" cy="1116"/>
              </a:xfrm>
              <a:prstGeom prst="rect">
                <a:avLst/>
              </a:prstGeom>
              <a:noFill/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36944" name="Text Box 16"/>
            <p:cNvSpPr txBox="1">
              <a:spLocks noChangeArrowheads="1"/>
            </p:cNvSpPr>
            <p:nvPr/>
          </p:nvSpPr>
          <p:spPr bwMode="auto">
            <a:xfrm>
              <a:off x="1791" y="2648"/>
              <a:ext cx="1536" cy="317"/>
            </a:xfrm>
            <a:prstGeom prst="rect">
              <a:avLst/>
            </a:prstGeom>
            <a:noFill/>
            <a:ln w="9525">
              <a:solidFill>
                <a:srgbClr val="00FFFF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10000"/>
                </a:lnSpc>
                <a:spcBef>
                  <a:spcPct val="50000"/>
                </a:spcBef>
                <a:buClr>
                  <a:srgbClr val="CC99FF"/>
                </a:buClr>
                <a:buFont typeface="Monotype Sorts" pitchFamily="2" charset="2"/>
                <a:buNone/>
              </a:pPr>
              <a:r>
                <a:rPr kumimoji="1" lang="zh-CN" altLang="en-US" b="1" dirty="0">
                  <a:sym typeface="Monotype Sorts" pitchFamily="2" charset="2"/>
                </a:rPr>
                <a:t>输</a:t>
              </a:r>
              <a:r>
                <a:rPr kumimoji="1" lang="zh-CN" altLang="en-US" b="1" dirty="0">
                  <a:solidFill>
                    <a:srgbClr val="FFFF00"/>
                  </a:solidFill>
                  <a:sym typeface="Monotype Sorts" pitchFamily="2" charset="2"/>
                </a:rPr>
                <a:t>出</a:t>
              </a:r>
              <a:r>
                <a:rPr kumimoji="1" lang="zh-CN" altLang="en-US" b="1" dirty="0">
                  <a:sym typeface="Monotype Sorts" pitchFamily="2" charset="2"/>
                </a:rPr>
                <a:t>文件缓冲区</a:t>
              </a:r>
            </a:p>
          </p:txBody>
        </p:sp>
        <p:sp>
          <p:nvSpPr>
            <p:cNvPr id="636945" name="Text Box 17"/>
            <p:cNvSpPr txBox="1">
              <a:spLocks noChangeArrowheads="1"/>
            </p:cNvSpPr>
            <p:nvPr/>
          </p:nvSpPr>
          <p:spPr bwMode="auto">
            <a:xfrm>
              <a:off x="1791" y="3566"/>
              <a:ext cx="1536" cy="317"/>
            </a:xfrm>
            <a:prstGeom prst="rect">
              <a:avLst/>
            </a:prstGeom>
            <a:noFill/>
            <a:ln w="9525">
              <a:solidFill>
                <a:srgbClr val="00FFFF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110000"/>
                </a:lnSpc>
                <a:spcBef>
                  <a:spcPct val="50000"/>
                </a:spcBef>
                <a:buClr>
                  <a:srgbClr val="CC99FF"/>
                </a:buClr>
                <a:buFont typeface="Monotype Sorts" pitchFamily="2" charset="2"/>
                <a:buNone/>
              </a:pPr>
              <a:r>
                <a:rPr kumimoji="1" lang="zh-CN" altLang="en-US" b="1" dirty="0">
                  <a:sym typeface="Monotype Sorts" pitchFamily="2" charset="2"/>
                </a:rPr>
                <a:t>输</a:t>
              </a:r>
              <a:r>
                <a:rPr kumimoji="1" lang="zh-CN" altLang="en-US" b="1" dirty="0">
                  <a:solidFill>
                    <a:srgbClr val="00FF00"/>
                  </a:solidFill>
                  <a:sym typeface="Monotype Sorts" pitchFamily="2" charset="2"/>
                </a:rPr>
                <a:t>入</a:t>
              </a:r>
              <a:r>
                <a:rPr kumimoji="1" lang="zh-CN" altLang="en-US" b="1" dirty="0">
                  <a:sym typeface="Monotype Sorts" pitchFamily="2" charset="2"/>
                </a:rPr>
                <a:t>文件缓冲区</a:t>
              </a:r>
            </a:p>
          </p:txBody>
        </p:sp>
        <p:sp>
          <p:nvSpPr>
            <p:cNvPr id="636946" name="Line 18"/>
            <p:cNvSpPr>
              <a:spLocks noChangeShapeType="1"/>
            </p:cNvSpPr>
            <p:nvPr/>
          </p:nvSpPr>
          <p:spPr bwMode="auto">
            <a:xfrm flipV="1">
              <a:off x="1202" y="2795"/>
              <a:ext cx="624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636947" name="Line 19"/>
            <p:cNvSpPr>
              <a:spLocks noChangeShapeType="1"/>
            </p:cNvSpPr>
            <p:nvPr/>
          </p:nvSpPr>
          <p:spPr bwMode="auto">
            <a:xfrm>
              <a:off x="1167" y="3470"/>
              <a:ext cx="624" cy="25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 type="arrow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636948" name="Line 20"/>
            <p:cNvSpPr>
              <a:spLocks noChangeShapeType="1"/>
            </p:cNvSpPr>
            <p:nvPr/>
          </p:nvSpPr>
          <p:spPr bwMode="auto">
            <a:xfrm flipV="1">
              <a:off x="3334" y="3339"/>
              <a:ext cx="864" cy="38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 type="arrow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636949" name="Rectangle 21"/>
            <p:cNvSpPr>
              <a:spLocks noChangeArrowheads="1"/>
            </p:cNvSpPr>
            <p:nvPr/>
          </p:nvSpPr>
          <p:spPr bwMode="auto">
            <a:xfrm>
              <a:off x="3903" y="2366"/>
              <a:ext cx="1200" cy="1788"/>
            </a:xfrm>
            <a:prstGeom prst="rect">
              <a:avLst/>
            </a:prstGeom>
            <a:noFill/>
            <a:ln w="19050">
              <a:solidFill>
                <a:srgbClr val="00FFFF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36950" name="Line 22"/>
            <p:cNvSpPr>
              <a:spLocks noChangeShapeType="1"/>
            </p:cNvSpPr>
            <p:nvPr/>
          </p:nvSpPr>
          <p:spPr bwMode="auto">
            <a:xfrm>
              <a:off x="3334" y="2848"/>
              <a:ext cx="861" cy="31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arrow" w="med" len="med"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6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6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69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69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69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69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69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69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4" name="Rectangle 2"/>
          <p:cNvSpPr>
            <a:spLocks noChangeArrowheads="1"/>
          </p:cNvSpPr>
          <p:nvPr/>
        </p:nvSpPr>
        <p:spPr bwMode="auto">
          <a:xfrm>
            <a:off x="2728913" y="1847850"/>
            <a:ext cx="5410200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l" eaLnBrk="0" hangingPunct="0">
              <a:lnSpc>
                <a:spcPct val="120000"/>
              </a:lnSpc>
            </a:pPr>
            <a:endParaRPr kumimoji="1" lang="zh-CN" altLang="zh-CN" sz="3600" b="1"/>
          </a:p>
        </p:txBody>
      </p:sp>
      <p:sp>
        <p:nvSpPr>
          <p:cNvPr id="637955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§13.1 C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文件概述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37956" name="Rectangle 4"/>
          <p:cNvSpPr>
            <a:spLocks noChangeArrowheads="1"/>
          </p:cNvSpPr>
          <p:nvPr/>
        </p:nvSpPr>
        <p:spPr bwMode="auto">
          <a:xfrm>
            <a:off x="179388" y="1341438"/>
            <a:ext cx="7775575" cy="5286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3200">
                <a:solidFill>
                  <a:schemeClr val="accent2"/>
                </a:solidFill>
                <a:ea typeface="楷体_GB2312" pitchFamily="49" charset="-122"/>
              </a:rPr>
              <a:t>文件的分类</a:t>
            </a:r>
          </a:p>
          <a:p>
            <a:pPr algn="l">
              <a:buFontTx/>
              <a:buChar char="•"/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从用户观点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/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特殊文件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标准输入输出文件或标准设备文件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 algn="l"/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普通文件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磁盘文件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 algn="l"/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从操作系统的角度看，每一个与主机相连的输入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输出设备看作是一个文件。</a:t>
            </a:r>
          </a:p>
          <a:p>
            <a:pPr algn="l"/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：输入文件：终端键盘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    输出文件：显示屏和打印机</a:t>
            </a:r>
          </a:p>
          <a:p>
            <a:pPr algn="l"/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7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379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379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379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379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379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379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379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78" name="Rectangle 2"/>
          <p:cNvSpPr>
            <a:spLocks noChangeArrowheads="1"/>
          </p:cNvSpPr>
          <p:nvPr/>
        </p:nvSpPr>
        <p:spPr bwMode="auto">
          <a:xfrm>
            <a:off x="2728913" y="1847850"/>
            <a:ext cx="5410200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l" eaLnBrk="0" hangingPunct="0">
              <a:lnSpc>
                <a:spcPct val="120000"/>
              </a:lnSpc>
            </a:pPr>
            <a:endParaRPr kumimoji="1" lang="zh-CN" altLang="zh-CN" sz="3600" b="1"/>
          </a:p>
        </p:txBody>
      </p:sp>
      <p:sp>
        <p:nvSpPr>
          <p:cNvPr id="638979" name="Rectangle 3"/>
          <p:cNvSpPr>
            <a:spLocks noChangeArrowheads="1"/>
          </p:cNvSpPr>
          <p:nvPr/>
        </p:nvSpPr>
        <p:spPr bwMode="auto">
          <a:xfrm>
            <a:off x="395288" y="1557338"/>
            <a:ext cx="8353425" cy="3240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3200" dirty="0">
                <a:solidFill>
                  <a:schemeClr val="accent2"/>
                </a:solidFill>
                <a:ea typeface="楷体_GB2312" pitchFamily="49" charset="-122"/>
              </a:rPr>
              <a:t>文件的分类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buFontTx/>
              <a:buChar char="•"/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按数据的组织形式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:</a:t>
            </a:r>
          </a:p>
          <a:p>
            <a:pPr algn="l"/>
            <a:r>
              <a:rPr lang="en-US" altLang="zh-CN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ASCII</a:t>
            </a:r>
            <a:r>
              <a:rPr lang="zh-CN" altLang="en-US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文件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文本文件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):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每一个字节放一个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ASCII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代码</a:t>
            </a:r>
          </a:p>
          <a:p>
            <a:pPr algn="l"/>
            <a:r>
              <a:rPr lang="zh-CN" altLang="en-US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二进制文件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把内存中的数据按其在内存中的存储形</a:t>
            </a:r>
          </a:p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式原样输出到磁盘上存放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.</a:t>
            </a:r>
          </a:p>
          <a:p>
            <a:pPr algn="l"/>
            <a:r>
              <a:rPr lang="zh-CN" altLang="en-US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例：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整数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10000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在内存中的存储形式以及分别按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ASCII</a:t>
            </a:r>
          </a:p>
          <a:p>
            <a:pPr algn="l"/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码形式和二进制形式输出如下图所示：</a:t>
            </a:r>
          </a:p>
          <a:p>
            <a:pPr algn="l"/>
            <a:endParaRPr lang="en-US" altLang="zh-CN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38980" name="Rectangle 4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§13.1 C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文件概述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pic>
        <p:nvPicPr>
          <p:cNvPr id="638982" name="Picture 6" descr="m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4581525"/>
            <a:ext cx="7019925" cy="17192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8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8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89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2"/>
          <p:cNvSpPr>
            <a:spLocks noChangeArrowheads="1"/>
          </p:cNvSpPr>
          <p:nvPr/>
        </p:nvSpPr>
        <p:spPr bwMode="auto">
          <a:xfrm>
            <a:off x="2728913" y="1847850"/>
            <a:ext cx="5410200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l" eaLnBrk="0" hangingPunct="0">
              <a:lnSpc>
                <a:spcPct val="120000"/>
              </a:lnSpc>
            </a:pPr>
            <a:endParaRPr kumimoji="1" lang="zh-CN" altLang="zh-CN" sz="3600" b="1"/>
          </a:p>
        </p:txBody>
      </p:sp>
      <p:sp>
        <p:nvSpPr>
          <p:cNvPr id="640003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§13.1 C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文件概述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40004" name="Rectangle 4"/>
          <p:cNvSpPr>
            <a:spLocks noChangeArrowheads="1"/>
          </p:cNvSpPr>
          <p:nvPr/>
        </p:nvSpPr>
        <p:spPr bwMode="auto">
          <a:xfrm>
            <a:off x="395288" y="1341438"/>
            <a:ext cx="7921625" cy="4967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3200">
                <a:solidFill>
                  <a:schemeClr val="accent2"/>
                </a:solidFill>
                <a:ea typeface="楷体_GB2312" pitchFamily="49" charset="-122"/>
              </a:rPr>
              <a:t>文件的分类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ASCII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文件和二进制文件的比较：</a:t>
            </a:r>
          </a:p>
          <a:p>
            <a:pPr algn="l"/>
            <a:r>
              <a:rPr lang="en-US" altLang="zh-CN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ASCII</a:t>
            </a:r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文件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便于对字符进行逐个处理，也便于输出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字符。但一般占存储空间较多，而且要花费转换时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间。</a:t>
            </a:r>
          </a:p>
          <a:p>
            <a:pPr algn="l"/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二进制文件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可以节省外存空间和转换时间，但一个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字节并不对应一个字符，不能直接输出字符形式。</a:t>
            </a:r>
          </a:p>
          <a:p>
            <a:pPr algn="l"/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一般中间结果数据需要暂时保存在外存上，以后又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需要输入内存的，常用二进制文件保存。</a:t>
            </a:r>
          </a:p>
          <a:p>
            <a:pPr algn="l"/>
            <a:endParaRPr lang="en-US" altLang="zh-CN" sz="28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40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400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400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400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400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400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400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64000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4000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026" name="Rectangle 2"/>
          <p:cNvSpPr>
            <a:spLocks noChangeArrowheads="1"/>
          </p:cNvSpPr>
          <p:nvPr/>
        </p:nvSpPr>
        <p:spPr bwMode="auto">
          <a:xfrm>
            <a:off x="2728913" y="1847850"/>
            <a:ext cx="5410200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l" eaLnBrk="0" hangingPunct="0">
              <a:lnSpc>
                <a:spcPct val="120000"/>
              </a:lnSpc>
            </a:pPr>
            <a:endParaRPr kumimoji="1" lang="zh-CN" altLang="zh-CN" sz="3600" b="1"/>
          </a:p>
        </p:txBody>
      </p:sp>
      <p:sp>
        <p:nvSpPr>
          <p:cNvPr id="641027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§13.1 C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文件概述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41028" name="Rectangle 4"/>
          <p:cNvSpPr>
            <a:spLocks noChangeArrowheads="1"/>
          </p:cNvSpPr>
          <p:nvPr/>
        </p:nvSpPr>
        <p:spPr bwMode="auto">
          <a:xfrm>
            <a:off x="395288" y="1341438"/>
            <a:ext cx="7921625" cy="4967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3200">
                <a:solidFill>
                  <a:schemeClr val="accent2"/>
                </a:solidFill>
                <a:ea typeface="楷体_GB2312" pitchFamily="49" charset="-122"/>
              </a:rPr>
              <a:t>文件的分类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 algn="l">
              <a:buFontTx/>
              <a:buChar char="•"/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语言对文件的处理方法：</a:t>
            </a:r>
          </a:p>
          <a:p>
            <a:pPr algn="l"/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缓冲文件系统：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系统自动地在内存区为每一个正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在使用的文件开辟一个缓冲区。用缓冲文件系统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进行的输入输出又称为</a:t>
            </a:r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高级磁盘输入输出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algn="l"/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非缓冲文件系统：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系统不自动开辟确定大小的缓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冲区，而由程序为每个文件设定缓冲区。用非缓</a:t>
            </a:r>
          </a:p>
          <a:p>
            <a:pPr algn="l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冲文件系统进行的输入输出又称为</a:t>
            </a:r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低级输入输出</a:t>
            </a:r>
          </a:p>
          <a:p>
            <a:pPr algn="l"/>
            <a:r>
              <a:rPr lang="zh-CN" altLang="en-US" sz="280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系统。</a:t>
            </a:r>
          </a:p>
          <a:p>
            <a:pPr algn="l"/>
            <a:endParaRPr lang="en-US" altLang="zh-CN" sz="280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4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10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0" name="Rectangle 2"/>
          <p:cNvSpPr>
            <a:spLocks noChangeArrowheads="1"/>
          </p:cNvSpPr>
          <p:nvPr/>
        </p:nvSpPr>
        <p:spPr bwMode="auto">
          <a:xfrm>
            <a:off x="2728913" y="1847850"/>
            <a:ext cx="5410200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l" eaLnBrk="0" hangingPunct="0">
              <a:lnSpc>
                <a:spcPct val="120000"/>
              </a:lnSpc>
            </a:pPr>
            <a:endParaRPr kumimoji="1" lang="zh-CN" altLang="zh-CN" sz="3600" b="1"/>
          </a:p>
        </p:txBody>
      </p:sp>
      <p:sp>
        <p:nvSpPr>
          <p:cNvPr id="642051" name="Rectangle 3"/>
          <p:cNvSpPr>
            <a:spLocks noChangeArrowheads="1"/>
          </p:cNvSpPr>
          <p:nvPr/>
        </p:nvSpPr>
        <p:spPr bwMode="auto">
          <a:xfrm>
            <a:off x="0" y="4048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l" defTabSz="762000" eaLnBrk="0" hangingPunct="0"/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§13.1 C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文件概述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(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续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642052" name="Rectangle 4"/>
          <p:cNvSpPr>
            <a:spLocks noChangeArrowheads="1"/>
          </p:cNvSpPr>
          <p:nvPr/>
        </p:nvSpPr>
        <p:spPr bwMode="auto">
          <a:xfrm>
            <a:off x="395288" y="2133600"/>
            <a:ext cx="8280400" cy="4105275"/>
          </a:xfrm>
          <a:prstGeom prst="rect">
            <a:avLst/>
          </a:prstGeom>
          <a:solidFill>
            <a:srgbClr val="993300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3200" u="sng">
                <a:solidFill>
                  <a:schemeClr val="bg1"/>
                </a:solidFill>
                <a:latin typeface="宋体" pitchFamily="2" charset="-122"/>
              </a:rPr>
              <a:t>说明</a:t>
            </a:r>
            <a:r>
              <a:rPr lang="en-US" altLang="zh-CN" sz="3200" u="sng">
                <a:solidFill>
                  <a:schemeClr val="bg1"/>
                </a:solidFill>
                <a:latin typeface="宋体" pitchFamily="2" charset="-122"/>
              </a:rPr>
              <a:t>:</a:t>
            </a:r>
          </a:p>
          <a:p>
            <a:pPr algn="l"/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在</a:t>
            </a:r>
            <a:r>
              <a:rPr lang="en-US" altLang="zh-CN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UNIX</a:t>
            </a: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系统下</a:t>
            </a:r>
            <a:r>
              <a:rPr lang="en-US" altLang="zh-CN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用缓冲文件系统来处理文本文件</a:t>
            </a:r>
            <a:r>
              <a:rPr lang="en-US" altLang="zh-CN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 algn="l"/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用非缓冲文件系统来处理二进制文件</a:t>
            </a:r>
            <a:r>
              <a:rPr lang="en-US" altLang="zh-CN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  <a:p>
            <a:pPr algn="l"/>
            <a:r>
              <a:rPr lang="en-US" altLang="zh-CN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ANSI C </a:t>
            </a: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标准只采用缓冲文件系统来处理文本文</a:t>
            </a:r>
          </a:p>
          <a:p>
            <a:pPr algn="l"/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件和二进制文件</a:t>
            </a:r>
            <a:r>
              <a:rPr lang="en-US" altLang="zh-CN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  <a:p>
            <a:pPr algn="l"/>
            <a:r>
              <a:rPr lang="en-US" altLang="zh-CN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语言中对文件的读写都是用库函数来实现</a:t>
            </a:r>
            <a:r>
              <a:rPr lang="en-US" altLang="zh-CN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4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2052" grpId="0" animBg="1"/>
    </p:bldLst>
  </p:timing>
</p:sld>
</file>

<file path=ppt/theme/theme1.xml><?xml version="1.0" encoding="utf-8"?>
<a:theme xmlns:a="http://schemas.openxmlformats.org/drawingml/2006/main" name="tup">
  <a:themeElements>
    <a:clrScheme name="tup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up">
      <a:majorFont>
        <a:latin typeface="黑体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tup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up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up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up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up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up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up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tup</Template>
  <TotalTime>1339</TotalTime>
  <Words>1807</Words>
  <Application>Microsoft Office PowerPoint</Application>
  <PresentationFormat>全屏显示(4:3)</PresentationFormat>
  <Paragraphs>318</Paragraphs>
  <Slides>29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tup</vt:lpstr>
      <vt:lpstr>幻灯片 1</vt:lpstr>
      <vt:lpstr> 本章要点</vt:lpstr>
      <vt:lpstr> 主要内容</vt:lpstr>
      <vt:lpstr>§13.1 C文件概述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bit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xx</dc:creator>
  <cp:keywords>c</cp:keywords>
  <cp:lastModifiedBy>Administrator</cp:lastModifiedBy>
  <cp:revision>144</cp:revision>
  <dcterms:created xsi:type="dcterms:W3CDTF">2005-09-08T00:12:49Z</dcterms:created>
  <dcterms:modified xsi:type="dcterms:W3CDTF">2010-11-17T07:02:48Z</dcterms:modified>
</cp:coreProperties>
</file>